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24"/>
  </p:notesMasterIdLst>
  <p:sldIdLst>
    <p:sldId id="1369" r:id="rId3"/>
    <p:sldId id="1397" r:id="rId4"/>
    <p:sldId id="1398" r:id="rId5"/>
    <p:sldId id="1413" r:id="rId6"/>
    <p:sldId id="1399" r:id="rId7"/>
    <p:sldId id="1410" r:id="rId8"/>
    <p:sldId id="1411" r:id="rId9"/>
    <p:sldId id="1412" r:id="rId10"/>
    <p:sldId id="1401" r:id="rId11"/>
    <p:sldId id="1419" r:id="rId12"/>
    <p:sldId id="1402" r:id="rId13"/>
    <p:sldId id="1403" r:id="rId14"/>
    <p:sldId id="1404" r:id="rId15"/>
    <p:sldId id="1405" r:id="rId16"/>
    <p:sldId id="1406" r:id="rId17"/>
    <p:sldId id="1366" r:id="rId18"/>
    <p:sldId id="1418" r:id="rId19"/>
    <p:sldId id="1414" r:id="rId20"/>
    <p:sldId id="1417" r:id="rId21"/>
    <p:sldId id="1415" r:id="rId22"/>
    <p:sldId id="1409" r:id="rId23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DA1A1"/>
    <a:srgbClr val="640000"/>
    <a:srgbClr val="00CAC5"/>
    <a:srgbClr val="DDDDDD"/>
    <a:srgbClr val="B2B2B2"/>
    <a:srgbClr val="FFFFFF"/>
    <a:srgbClr val="808080"/>
    <a:srgbClr val="5F5F5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9" autoAdjust="0"/>
    <p:restoredTop sz="91188" autoAdjust="0"/>
  </p:normalViewPr>
  <p:slideViewPr>
    <p:cSldViewPr snapToObjects="1">
      <p:cViewPr varScale="1">
        <p:scale>
          <a:sx n="75" d="100"/>
          <a:sy n="75" d="100"/>
        </p:scale>
        <p:origin x="648" y="22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74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3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1777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15.09.2017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AAFD9CEC-22FB-4765-9CE1-1C22B838C2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15.09.2017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80A12A4-63EC-4D3A-8DFE-8907403D66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15.09.2017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1841FDC5-94CD-4187-84F2-E6C5BDB85F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15.09.2017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Fu/3D-Box-Presentations/issues/22" TargetMode="External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challenges/LSVRC/2013/slides/overfeat_ilsvrc2013.pdf" TargetMode="External"/><Relationship Id="rId2" Type="http://schemas.openxmlformats.org/officeDocument/2006/relationships/hyperlink" Target="https://arxiv.org/pdf/1512.03385.pdf%20RESNET100" TargetMode="External"/><Relationship Id="rId1" Type="http://schemas.openxmlformats.org/officeDocument/2006/relationships/slideLayout" Target="../slideLayouts/slideLayout71.xml"/><Relationship Id="rId4" Type="http://schemas.openxmlformats.org/officeDocument/2006/relationships/hyperlink" Target="http://mdlai.com/2016/03/29/player-track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Bounding Box Estimation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573016"/>
            <a:ext cx="8534400" cy="792088"/>
          </a:xfrm>
        </p:spPr>
        <p:txBody>
          <a:bodyPr/>
          <a:lstStyle/>
          <a:p>
            <a:r>
              <a:rPr lang="en-US" dirty="0" err="1"/>
              <a:t>Projektpraktikum</a:t>
            </a:r>
            <a:r>
              <a:rPr lang="en-US" dirty="0"/>
              <a:t> </a:t>
            </a:r>
            <a:r>
              <a:rPr lang="en-US" dirty="0" err="1"/>
              <a:t>Maschinelles</a:t>
            </a:r>
            <a:r>
              <a:rPr lang="en-US" dirty="0"/>
              <a:t> </a:t>
            </a:r>
            <a:r>
              <a:rPr lang="en-US" dirty="0" err="1"/>
              <a:t>Lernen</a:t>
            </a:r>
            <a:endParaRPr lang="en-US" dirty="0"/>
          </a:p>
          <a:p>
            <a:r>
              <a:rPr lang="en-US" dirty="0"/>
              <a:t>SS 2017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F653328-970F-4D0D-BC21-473077EBD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AB6A3BA-7705-4D8C-B03F-7B2E4B9E6B5B}"/>
              </a:ext>
            </a:extLst>
          </p:cNvPr>
          <p:cNvGrpSpPr/>
          <p:nvPr/>
        </p:nvGrpSpPr>
        <p:grpSpPr>
          <a:xfrm>
            <a:off x="5195208" y="4404922"/>
            <a:ext cx="1801584" cy="630762"/>
            <a:chOff x="4006384" y="4500534"/>
            <a:chExt cx="1801584" cy="63076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9FFB4D2-32F5-4F7D-8924-3F564A49A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635BE17-CF9D-45D5-9EA5-044C0800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5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8420976F-8A8F-461C-B21C-E73C849DB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2ED2357-8D68-4593-A6AF-621510E4DD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5FC77D-F65A-482F-A08E-BA528B65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275" y="1234435"/>
            <a:ext cx="5852172" cy="43891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E054A7B-1AA6-4DAE-931B-D6126F82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5" y="1234435"/>
            <a:ext cx="5852172" cy="438912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9BB8203-319B-46F6-9928-6395430AD155}"/>
              </a:ext>
            </a:extLst>
          </p:cNvPr>
          <p:cNvSpPr txBox="1"/>
          <p:nvPr/>
        </p:nvSpPr>
        <p:spPr>
          <a:xfrm>
            <a:off x="405292" y="5623564"/>
            <a:ext cx="55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 with </a:t>
            </a:r>
            <a:r>
              <a:rPr lang="en-US" sz="2000" dirty="0" err="1"/>
              <a:t>ResNet</a:t>
            </a:r>
            <a:r>
              <a:rPr lang="en-US" sz="2000" dirty="0"/>
              <a:t> on COD20K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73FB1D8-1502-4A5E-A15B-6E430C1995CF}"/>
              </a:ext>
            </a:extLst>
          </p:cNvPr>
          <p:cNvSpPr txBox="1"/>
          <p:nvPr/>
        </p:nvSpPr>
        <p:spPr>
          <a:xfrm>
            <a:off x="6168008" y="5623564"/>
            <a:ext cx="5592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 with </a:t>
            </a:r>
            <a:r>
              <a:rPr lang="en-US" sz="2000" dirty="0" err="1"/>
              <a:t>ResNet</a:t>
            </a:r>
            <a:r>
              <a:rPr lang="en-US" sz="2000" dirty="0"/>
              <a:t> on COD20K with 10% smallest cars omitted</a:t>
            </a:r>
          </a:p>
        </p:txBody>
      </p:sp>
    </p:spTree>
    <p:extLst>
      <p:ext uri="{BB962C8B-B14F-4D97-AF65-F5344CB8AC3E}">
        <p14:creationId xmlns:p14="http://schemas.microsoft.com/office/powerpoint/2010/main" val="404259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3D – Bounding 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</p:spPr>
        <p:txBody>
          <a:bodyPr/>
          <a:lstStyle/>
          <a:p>
            <a:r>
              <a:rPr lang="en-US" dirty="0"/>
              <a:t>Divided in 2 steps:</a:t>
            </a:r>
          </a:p>
          <a:p>
            <a:pPr marL="457200" indent="-457200">
              <a:buAutoNum type="arabicPeriod"/>
            </a:pPr>
            <a:r>
              <a:rPr lang="en-US" dirty="0"/>
              <a:t>Background subtraction with opencv3 (KNN approach) with shadow filtering; first 10 - 20 frames of video are used for training the background subtraction</a:t>
            </a:r>
            <a:br>
              <a:rPr lang="en-US" dirty="0"/>
            </a:br>
            <a:r>
              <a:rPr lang="en-US" dirty="0"/>
              <a:t>~ 13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6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659354B-9F46-479F-86B4-E8107E249629}"/>
              </a:ext>
            </a:extLst>
          </p:cNvPr>
          <p:cNvSpPr/>
          <p:nvPr/>
        </p:nvSpPr>
        <p:spPr>
          <a:xfrm>
            <a:off x="5735960" y="4185084"/>
            <a:ext cx="684076" cy="18002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884BE033-A1CB-46D4-966F-6C07264DE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97C7AAE2-50EB-4493-A4E3-E3BBCC2EA4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4C11B-75D6-4290-99EE-AF2C1E89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86" y="2937368"/>
            <a:ext cx="4672659" cy="262837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94B4D1-25AC-4188-8C4A-67365AB3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941" y="2937368"/>
            <a:ext cx="4672659" cy="26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89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3D – Bounding 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Divided in 2 steps: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Convex hull calculation with opencv3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8730F8B-74FF-43BC-BC2F-613CB23BF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E8E2819-3711-4629-8958-09356539E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7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6F1186-F5E0-4669-8D4B-309A572F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84070"/>
            <a:ext cx="5583596" cy="190896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31EA873-2DC8-45FD-B196-0D614010F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58" t="22302" r="20517" b="26793"/>
          <a:stretch/>
        </p:blipFill>
        <p:spPr>
          <a:xfrm>
            <a:off x="7284132" y="3789040"/>
            <a:ext cx="2952328" cy="244827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BE89A1A-C476-40A1-8C96-A3C32F7E3503}"/>
              </a:ext>
            </a:extLst>
          </p:cNvPr>
          <p:cNvCxnSpPr>
            <a:cxnSpLocks/>
          </p:cNvCxnSpPr>
          <p:nvPr/>
        </p:nvCxnSpPr>
        <p:spPr>
          <a:xfrm>
            <a:off x="1127448" y="3897052"/>
            <a:ext cx="6210690" cy="2340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403CBD7-1531-4F1E-93DE-21734361BE0C}"/>
              </a:ext>
            </a:extLst>
          </p:cNvPr>
          <p:cNvCxnSpPr>
            <a:cxnSpLocks/>
          </p:cNvCxnSpPr>
          <p:nvPr/>
        </p:nvCxnSpPr>
        <p:spPr>
          <a:xfrm>
            <a:off x="2063552" y="2960948"/>
            <a:ext cx="8028892" cy="828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39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3D – Bounding Box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8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EAF8647-4FE0-453D-90BA-6D800DBDA21A}"/>
              </a:ext>
            </a:extLst>
          </p:cNvPr>
          <p:cNvSpPr txBox="1"/>
          <p:nvPr/>
        </p:nvSpPr>
        <p:spPr>
          <a:xfrm>
            <a:off x="1955540" y="22707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33DF486-03AE-462E-8D35-ADCEAF063046}"/>
              </a:ext>
            </a:extLst>
          </p:cNvPr>
          <p:cNvSpPr txBox="1"/>
          <p:nvPr/>
        </p:nvSpPr>
        <p:spPr>
          <a:xfrm>
            <a:off x="5507547" y="6161430"/>
            <a:ext cx="1154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dirty="0"/>
              <a:t>VP3 </a:t>
            </a:r>
            <a:r>
              <a:rPr lang="en-US" sz="1600" dirty="0">
                <a:solidFill>
                  <a:srgbClr val="57565A"/>
                </a:solidFill>
              </a:rPr>
              <a:t>(</a:t>
            </a:r>
            <a:r>
              <a:rPr lang="en-US" sz="1600" dirty="0" err="1">
                <a:solidFill>
                  <a:srgbClr val="57565A"/>
                </a:solidFill>
              </a:rPr>
              <a:t>inf</a:t>
            </a:r>
            <a:r>
              <a:rPr lang="en-US" sz="1600" dirty="0">
                <a:solidFill>
                  <a:srgbClr val="57565A"/>
                </a:solidFill>
              </a:rPr>
              <a:t>)</a:t>
            </a:r>
            <a:endParaRPr lang="en-US" dirty="0">
              <a:solidFill>
                <a:srgbClr val="57565A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3EE261-DC8D-4CDC-A6D0-FE4A6DF6C7B1}"/>
              </a:ext>
            </a:extLst>
          </p:cNvPr>
          <p:cNvSpPr txBox="1"/>
          <p:nvPr/>
        </p:nvSpPr>
        <p:spPr>
          <a:xfrm>
            <a:off x="9228348" y="3402725"/>
            <a:ext cx="715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VP2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inf</a:t>
            </a:r>
            <a:r>
              <a:rPr lang="en-US" sz="1600" dirty="0"/>
              <a:t>)</a:t>
            </a:r>
            <a:endParaRPr lang="en-US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09196C68-2617-415C-B8B2-3E81D10BE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C8B4556A-41B0-460B-B8A8-DBDB1DD0C3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1BE392-687A-4F87-8898-2A3D6462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81" y="1420591"/>
            <a:ext cx="5495238" cy="4809524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69079C96-2F91-4989-8254-68E41EF4E13B}"/>
              </a:ext>
            </a:extLst>
          </p:cNvPr>
          <p:cNvCxnSpPr/>
          <p:nvPr/>
        </p:nvCxnSpPr>
        <p:spPr>
          <a:xfrm flipH="1" flipV="1">
            <a:off x="3348381" y="2456892"/>
            <a:ext cx="4007759" cy="377322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D82168-4AF2-4F5C-B79B-33BC54BE92C0}"/>
              </a:ext>
            </a:extLst>
          </p:cNvPr>
          <p:cNvCxnSpPr>
            <a:cxnSpLocks/>
          </p:cNvCxnSpPr>
          <p:nvPr/>
        </p:nvCxnSpPr>
        <p:spPr>
          <a:xfrm flipH="1" flipV="1">
            <a:off x="4115780" y="1420591"/>
            <a:ext cx="4727840" cy="338147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17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3D – Bounding Box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9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A2F6CF7E-AB7F-4660-8EC9-825BA4286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FE81F629-8557-43B8-8803-FF762307F7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5F7ACB1-A3BF-44EF-BC3F-3D685074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81" y="1409595"/>
            <a:ext cx="5495238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53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3D – Bounding Box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8B18C6A-DF94-4A31-A83B-ECC1103CB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AD5B4D19-4983-47A1-B477-579461F194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0A046F1-3777-42BD-A378-39F59AD16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708" y="1432364"/>
            <a:ext cx="5265026" cy="48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5640" y="2780928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D459C-03D7-46C5-947E-F7E0C1A5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Evaluation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CA3829-ABB3-4E29-91C4-4DDD1CFDB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3E1B70F-061E-4600-8A32-3257FF88E1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691AD43-9A6A-4F1C-9073-12B8474F1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8E0817-4C58-4A59-9A94-B1FB26449A20}"/>
              </a:ext>
            </a:extLst>
          </p:cNvPr>
          <p:cNvSpPr txBox="1"/>
          <p:nvPr/>
        </p:nvSpPr>
        <p:spPr>
          <a:xfrm>
            <a:off x="914400" y="1097522"/>
            <a:ext cx="55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Overall average times on </a:t>
            </a:r>
            <a:r>
              <a:rPr lang="en-US" sz="2000" dirty="0" err="1"/>
              <a:t>nvidia</a:t>
            </a:r>
            <a:r>
              <a:rPr lang="en-US" sz="2000" dirty="0"/>
              <a:t> GTX 960M 2GB :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3997C43-F9C6-4C4A-BB3F-EBEDD8CC405A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1915196"/>
          <a:ext cx="6696744" cy="36576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212468">
                  <a:extLst>
                    <a:ext uri="{9D8B030D-6E8A-4147-A177-3AD203B41FA5}">
                      <a16:colId xmlns:a16="http://schemas.microsoft.com/office/drawing/2014/main" val="4062991740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1137196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in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673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19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Background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53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Hull 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636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Bounding Box 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8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056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Drawing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357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130,41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68905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94AFCD31-3523-45FD-99D2-4A3ECB94D485}"/>
              </a:ext>
            </a:extLst>
          </p:cNvPr>
          <p:cNvSpPr txBox="1"/>
          <p:nvPr/>
        </p:nvSpPr>
        <p:spPr>
          <a:xfrm>
            <a:off x="9261376" y="354204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7,66 FPS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A4B970B2-5930-4548-A0D8-DBBA6CE35926}"/>
              </a:ext>
            </a:extLst>
          </p:cNvPr>
          <p:cNvSpPr/>
          <p:nvPr/>
        </p:nvSpPr>
        <p:spPr>
          <a:xfrm>
            <a:off x="7860196" y="1915196"/>
            <a:ext cx="1152128" cy="3657600"/>
          </a:xfrm>
          <a:prstGeom prst="rightBrace">
            <a:avLst>
              <a:gd name="adj1" fmla="val 5066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6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Evaluation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8B18C6A-DF94-4A31-A83B-ECC1103CB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AD5B4D19-4983-47A1-B477-579461F194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7267397-E4D1-4927-B1DC-0E2F1F99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</p:spPr>
        <p:txBody>
          <a:bodyPr>
            <a:normAutofit fontScale="40000" lnSpcReduction="20000"/>
          </a:bodyPr>
          <a:lstStyle/>
          <a:p>
            <a:r>
              <a:rPr lang="de-DE" dirty="0"/>
              <a:t>Small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detected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Reason</a:t>
            </a:r>
            <a:r>
              <a:rPr lang="de-DE" dirty="0"/>
              <a:t>: COD20K </a:t>
            </a:r>
            <a:r>
              <a:rPr lang="de-DE" dirty="0" err="1"/>
              <a:t>annotations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rarely</a:t>
            </a:r>
            <a:r>
              <a:rPr lang="de-DE" dirty="0"/>
              <a:t>, </a:t>
            </a:r>
            <a:r>
              <a:rPr lang="de-DE" dirty="0" err="1"/>
              <a:t>net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, but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annotated</a:t>
            </a:r>
            <a:endParaRPr lang="de-DE" dirty="0"/>
          </a:p>
          <a:p>
            <a:pPr lvl="1"/>
            <a:r>
              <a:rPr lang="de-DE" dirty="0"/>
              <a:t>Fix: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annotations</a:t>
            </a:r>
            <a:r>
              <a:rPr lang="de-DE" dirty="0"/>
              <a:t>: </a:t>
            </a:r>
            <a:r>
              <a:rPr lang="de-DE" dirty="0" err="1"/>
              <a:t>annotate</a:t>
            </a:r>
            <a:r>
              <a:rPr lang="de-DE" dirty="0"/>
              <a:t> all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recall</a:t>
            </a:r>
            <a:r>
              <a:rPr lang="de-DE" dirty="0"/>
              <a:t>,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ignored</a:t>
            </a:r>
            <a:endParaRPr lang="de-DE" dirty="0"/>
          </a:p>
          <a:p>
            <a:r>
              <a:rPr lang="de-DE" dirty="0"/>
              <a:t>Trucks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partially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Reason</a:t>
            </a:r>
            <a:r>
              <a:rPr lang="de-DE" dirty="0"/>
              <a:t>: not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trucks</a:t>
            </a:r>
            <a:r>
              <a:rPr lang="de-DE" dirty="0"/>
              <a:t>, but </a:t>
            </a:r>
            <a:r>
              <a:rPr lang="de-DE" dirty="0" err="1"/>
              <a:t>net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(e.g. front)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car</a:t>
            </a:r>
            <a:endParaRPr lang="de-DE" dirty="0"/>
          </a:p>
          <a:p>
            <a:pPr lvl="1"/>
            <a:r>
              <a:rPr lang="de-DE" dirty="0"/>
              <a:t>Fix: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trucks</a:t>
            </a:r>
            <a:endParaRPr lang="de-DE" dirty="0"/>
          </a:p>
          <a:p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separated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Reason:Netz</a:t>
            </a:r>
            <a:r>
              <a:rPr lang="de-DE" dirty="0"/>
              <a:t> erkennt es u </a:t>
            </a:r>
            <a:r>
              <a:rPr lang="de-DE" dirty="0" err="1"/>
              <a:t>U</a:t>
            </a:r>
            <a:r>
              <a:rPr lang="de-DE" dirty="0"/>
              <a:t> </a:t>
            </a:r>
            <a:r>
              <a:rPr lang="de-DE" dirty="0" err="1"/>
              <a:t>nihct</a:t>
            </a:r>
            <a:r>
              <a:rPr lang="de-DE" dirty="0"/>
              <a:t>, Background </a:t>
            </a:r>
            <a:r>
              <a:rPr lang="de-DE" dirty="0" err="1"/>
              <a:t>Subtraction</a:t>
            </a:r>
            <a:r>
              <a:rPr lang="de-DE" dirty="0"/>
              <a:t> bei überlappenden Fahrzeugen ist ein großer Block</a:t>
            </a:r>
          </a:p>
          <a:p>
            <a:pPr lvl="1"/>
            <a:r>
              <a:rPr lang="de-DE" dirty="0"/>
              <a:t>Fix:</a:t>
            </a:r>
          </a:p>
          <a:p>
            <a:r>
              <a:rPr lang="de-DE" dirty="0" err="1"/>
              <a:t>Bushes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large </a:t>
            </a:r>
            <a:r>
              <a:rPr lang="de-DE" dirty="0" err="1"/>
              <a:t>cars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Reason</a:t>
            </a:r>
            <a:r>
              <a:rPr lang="de-DE" dirty="0"/>
              <a:t>: </a:t>
            </a:r>
            <a:r>
              <a:rPr lang="de-DE" dirty="0" err="1"/>
              <a:t>Bushes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corners</a:t>
            </a:r>
            <a:r>
              <a:rPr lang="de-DE" dirty="0"/>
              <a:t> and </a:t>
            </a:r>
            <a:r>
              <a:rPr lang="de-DE" dirty="0" err="1"/>
              <a:t>colors</a:t>
            </a:r>
            <a:r>
              <a:rPr lang="de-DE" dirty="0"/>
              <a:t> =&gt;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pPr lvl="1"/>
            <a:r>
              <a:rPr lang="de-DE" dirty="0"/>
              <a:t>Fix: Background </a:t>
            </a:r>
            <a:r>
              <a:rPr lang="de-DE" dirty="0" err="1"/>
              <a:t>Subtraction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hull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brushes</a:t>
            </a:r>
            <a:r>
              <a:rPr lang="de-DE" dirty="0"/>
              <a:t> =&gt; </a:t>
            </a:r>
            <a:r>
              <a:rPr lang="de-DE" dirty="0" err="1"/>
              <a:t>exclude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hulls</a:t>
            </a:r>
            <a:r>
              <a:rPr lang="de-DE" dirty="0"/>
              <a:t> and do not </a:t>
            </a:r>
            <a:r>
              <a:rPr lang="de-DE" dirty="0" err="1"/>
              <a:t>draw</a:t>
            </a:r>
            <a:r>
              <a:rPr lang="de-DE" dirty="0"/>
              <a:t> 3d box</a:t>
            </a:r>
          </a:p>
          <a:p>
            <a:r>
              <a:rPr lang="de-DE" dirty="0"/>
              <a:t>Precision Recall </a:t>
            </a:r>
            <a:r>
              <a:rPr lang="de-DE" dirty="0" err="1"/>
              <a:t>Curve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Bad </a:t>
            </a:r>
            <a:r>
              <a:rPr lang="de-DE" dirty="0" err="1"/>
              <a:t>annotations</a:t>
            </a:r>
            <a:r>
              <a:rPr lang="de-DE" dirty="0"/>
              <a:t> (</a:t>
            </a:r>
            <a:r>
              <a:rPr lang="de-DE" dirty="0" err="1"/>
              <a:t>offset</a:t>
            </a:r>
            <a:r>
              <a:rPr lang="de-DE" dirty="0"/>
              <a:t>,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carse</a:t>
            </a: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Lösung: Offset zur Korrektur der Annotationen, Bild abschneiden, damit keine nicht markierten Autos im Datensatz </a:t>
            </a:r>
            <a:r>
              <a:rPr lang="de-DE" dirty="0" err="1"/>
              <a:t>enhtalten</a:t>
            </a:r>
            <a:endParaRPr lang="de-DE" dirty="0"/>
          </a:p>
          <a:p>
            <a:pPr lvl="1"/>
            <a:r>
              <a:rPr lang="de-DE" dirty="0"/>
              <a:t>leichte Verbesserung, von Recall wenn kleinste 10% der Boxen ignoriert</a:t>
            </a:r>
          </a:p>
          <a:p>
            <a:r>
              <a:rPr lang="de-DE" dirty="0"/>
              <a:t>Bad Annotation Quality </a:t>
            </a:r>
          </a:p>
          <a:p>
            <a:pPr lvl="1"/>
            <a:r>
              <a:rPr lang="de-DE" dirty="0"/>
              <a:t>Offset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,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annotations</a:t>
            </a:r>
            <a:r>
              <a:rPr lang="de-DE" dirty="0"/>
              <a:t>, </a:t>
            </a: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annotations</a:t>
            </a:r>
            <a:endParaRPr lang="de-DE" dirty="0"/>
          </a:p>
          <a:p>
            <a:pPr lvl="1"/>
            <a:r>
              <a:rPr lang="de-DE" dirty="0"/>
              <a:t>Solution: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annotations</a:t>
            </a: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2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Future Work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8B18C6A-DF94-4A31-A83B-ECC1103CB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AD5B4D19-4983-47A1-B477-579461F194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7267397-E4D1-4927-B1DC-0E2F1F99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Possible Improvements:</a:t>
            </a:r>
          </a:p>
          <a:p>
            <a:pPr>
              <a:buFontTx/>
              <a:buChar char="-"/>
            </a:pPr>
            <a:r>
              <a:rPr lang="en-US" dirty="0"/>
              <a:t>Combine both datasets and train one CNN</a:t>
            </a:r>
          </a:p>
          <a:p>
            <a:pPr>
              <a:buFontTx/>
              <a:buChar char="-"/>
            </a:pPr>
            <a:r>
              <a:rPr lang="en-US" dirty="0"/>
              <a:t>Driving direction could be derived by tracking cars over multiple frames</a:t>
            </a:r>
          </a:p>
          <a:p>
            <a:pPr>
              <a:buFontTx/>
              <a:buChar char="-"/>
            </a:pPr>
            <a:r>
              <a:rPr lang="en-US" dirty="0"/>
              <a:t>Estimate vanishing points from image</a:t>
            </a:r>
          </a:p>
          <a:p>
            <a:pPr>
              <a:buFontTx/>
              <a:buChar char="-"/>
            </a:pPr>
            <a:r>
              <a:rPr lang="en-US" dirty="0"/>
              <a:t>Estimate 3D bounding box with driving direction out of CNN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Data with 3D bounding box annotation needed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2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3D –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Bounding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Box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Backgroundsubstraction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Convex</a:t>
            </a: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 Hull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Vanishing</a:t>
            </a: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 Points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Tangents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Demo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2D –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Bounding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Box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CNN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Tensorbox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B72CE9F-7FE4-495F-86F0-C2D8C4D5AA2E}"/>
              </a:ext>
            </a:extLst>
          </p:cNvPr>
          <p:cNvSpPr/>
          <p:nvPr/>
        </p:nvSpPr>
        <p:spPr>
          <a:xfrm>
            <a:off x="2594084" y="1654100"/>
            <a:ext cx="690979" cy="63597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41560BF-ECAB-4109-9B47-7C940DB82F24}"/>
              </a:ext>
            </a:extLst>
          </p:cNvPr>
          <p:cNvGrpSpPr/>
          <p:nvPr/>
        </p:nvGrpSpPr>
        <p:grpSpPr>
          <a:xfrm>
            <a:off x="4654233" y="1649876"/>
            <a:ext cx="666075" cy="716361"/>
            <a:chOff x="7674678" y="1448780"/>
            <a:chExt cx="666075" cy="716361"/>
          </a:xfrm>
        </p:grpSpPr>
        <p:sp>
          <p:nvSpPr>
            <p:cNvPr id="7" name="Parallelogramm 6">
              <a:extLst>
                <a:ext uri="{FF2B5EF4-FFF2-40B4-BE49-F238E27FC236}">
                  <a16:creationId xmlns:a16="http://schemas.microsoft.com/office/drawing/2014/main" id="{9C53E209-ABA4-4E24-8EDA-76D157F5ABEE}"/>
                </a:ext>
              </a:extLst>
            </p:cNvPr>
            <p:cNvSpPr/>
            <p:nvPr/>
          </p:nvSpPr>
          <p:spPr>
            <a:xfrm rot="16200000">
              <a:off x="7522921" y="1683851"/>
              <a:ext cx="637381" cy="325200"/>
            </a:xfrm>
            <a:prstGeom prst="parallelogram">
              <a:avLst>
                <a:gd name="adj" fmla="val 23033"/>
              </a:avLst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m 39">
              <a:extLst>
                <a:ext uri="{FF2B5EF4-FFF2-40B4-BE49-F238E27FC236}">
                  <a16:creationId xmlns:a16="http://schemas.microsoft.com/office/drawing/2014/main" id="{783403ED-1976-4FA3-81D0-FC7EB2C84C59}"/>
                </a:ext>
              </a:extLst>
            </p:cNvPr>
            <p:cNvSpPr/>
            <p:nvPr/>
          </p:nvSpPr>
          <p:spPr>
            <a:xfrm rot="16200000" flipV="1">
              <a:off x="7853181" y="1677569"/>
              <a:ext cx="638603" cy="336541"/>
            </a:xfrm>
            <a:prstGeom prst="parallelogram">
              <a:avLst>
                <a:gd name="adj" fmla="val 21796"/>
              </a:avLst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ussdiagramm: Verzweigung 7">
              <a:extLst>
                <a:ext uri="{FF2B5EF4-FFF2-40B4-BE49-F238E27FC236}">
                  <a16:creationId xmlns:a16="http://schemas.microsoft.com/office/drawing/2014/main" id="{E8D9CB5C-13DA-4B27-B658-1EE18586C352}"/>
                </a:ext>
              </a:extLst>
            </p:cNvPr>
            <p:cNvSpPr/>
            <p:nvPr/>
          </p:nvSpPr>
          <p:spPr>
            <a:xfrm>
              <a:off x="7674678" y="1448780"/>
              <a:ext cx="666075" cy="155519"/>
            </a:xfrm>
            <a:prstGeom prst="flowChartDecision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9" y="0"/>
            <a:ext cx="201176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62299" y="0"/>
            <a:ext cx="2011760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Freeform 176">
            <a:extLst>
              <a:ext uri="{FF2B5EF4-FFF2-40B4-BE49-F238E27FC236}">
                <a16:creationId xmlns:a16="http://schemas.microsoft.com/office/drawing/2014/main" id="{68B1F7CE-C764-412C-9634-BAC7D46F56AC}"/>
              </a:ext>
            </a:extLst>
          </p:cNvPr>
          <p:cNvSpPr>
            <a:spLocks noEditPoints="1"/>
          </p:cNvSpPr>
          <p:nvPr/>
        </p:nvSpPr>
        <p:spPr bwMode="auto">
          <a:xfrm>
            <a:off x="6661831" y="1712923"/>
            <a:ext cx="843150" cy="535412"/>
          </a:xfrm>
          <a:custGeom>
            <a:avLst/>
            <a:gdLst>
              <a:gd name="T0" fmla="*/ 181 w 185"/>
              <a:gd name="T1" fmla="*/ 17 h 118"/>
              <a:gd name="T2" fmla="*/ 179 w 185"/>
              <a:gd name="T3" fmla="*/ 17 h 118"/>
              <a:gd name="T4" fmla="*/ 179 w 185"/>
              <a:gd name="T5" fmla="*/ 17 h 118"/>
              <a:gd name="T6" fmla="*/ 137 w 185"/>
              <a:gd name="T7" fmla="*/ 34 h 118"/>
              <a:gd name="T8" fmla="*/ 137 w 185"/>
              <a:gd name="T9" fmla="*/ 34 h 118"/>
              <a:gd name="T10" fmla="*/ 137 w 185"/>
              <a:gd name="T11" fmla="*/ 34 h 118"/>
              <a:gd name="T12" fmla="*/ 137 w 185"/>
              <a:gd name="T13" fmla="*/ 34 h 118"/>
              <a:gd name="T14" fmla="*/ 135 w 185"/>
              <a:gd name="T15" fmla="*/ 38 h 118"/>
              <a:gd name="T16" fmla="*/ 135 w 185"/>
              <a:gd name="T17" fmla="*/ 80 h 118"/>
              <a:gd name="T18" fmla="*/ 137 w 185"/>
              <a:gd name="T19" fmla="*/ 84 h 118"/>
              <a:gd name="T20" fmla="*/ 137 w 185"/>
              <a:gd name="T21" fmla="*/ 84 h 118"/>
              <a:gd name="T22" fmla="*/ 137 w 185"/>
              <a:gd name="T23" fmla="*/ 84 h 118"/>
              <a:gd name="T24" fmla="*/ 137 w 185"/>
              <a:gd name="T25" fmla="*/ 84 h 118"/>
              <a:gd name="T26" fmla="*/ 179 w 185"/>
              <a:gd name="T27" fmla="*/ 101 h 118"/>
              <a:gd name="T28" fmla="*/ 179 w 185"/>
              <a:gd name="T29" fmla="*/ 101 h 118"/>
              <a:gd name="T30" fmla="*/ 181 w 185"/>
              <a:gd name="T31" fmla="*/ 101 h 118"/>
              <a:gd name="T32" fmla="*/ 185 w 185"/>
              <a:gd name="T33" fmla="*/ 97 h 118"/>
              <a:gd name="T34" fmla="*/ 185 w 185"/>
              <a:gd name="T35" fmla="*/ 21 h 118"/>
              <a:gd name="T36" fmla="*/ 181 w 185"/>
              <a:gd name="T37" fmla="*/ 17 h 118"/>
              <a:gd name="T38" fmla="*/ 177 w 185"/>
              <a:gd name="T39" fmla="*/ 91 h 118"/>
              <a:gd name="T40" fmla="*/ 143 w 185"/>
              <a:gd name="T41" fmla="*/ 77 h 118"/>
              <a:gd name="T42" fmla="*/ 143 w 185"/>
              <a:gd name="T43" fmla="*/ 41 h 118"/>
              <a:gd name="T44" fmla="*/ 177 w 185"/>
              <a:gd name="T45" fmla="*/ 27 h 118"/>
              <a:gd name="T46" fmla="*/ 177 w 185"/>
              <a:gd name="T47" fmla="*/ 91 h 118"/>
              <a:gd name="T48" fmla="*/ 109 w 185"/>
              <a:gd name="T49" fmla="*/ 0 h 118"/>
              <a:gd name="T50" fmla="*/ 17 w 185"/>
              <a:gd name="T51" fmla="*/ 0 h 118"/>
              <a:gd name="T52" fmla="*/ 0 w 185"/>
              <a:gd name="T53" fmla="*/ 17 h 118"/>
              <a:gd name="T54" fmla="*/ 0 w 185"/>
              <a:gd name="T55" fmla="*/ 101 h 118"/>
              <a:gd name="T56" fmla="*/ 17 w 185"/>
              <a:gd name="T57" fmla="*/ 118 h 118"/>
              <a:gd name="T58" fmla="*/ 109 w 185"/>
              <a:gd name="T59" fmla="*/ 118 h 118"/>
              <a:gd name="T60" fmla="*/ 126 w 185"/>
              <a:gd name="T61" fmla="*/ 101 h 118"/>
              <a:gd name="T62" fmla="*/ 126 w 185"/>
              <a:gd name="T63" fmla="*/ 17 h 118"/>
              <a:gd name="T64" fmla="*/ 109 w 185"/>
              <a:gd name="T65" fmla="*/ 0 h 118"/>
              <a:gd name="T66" fmla="*/ 118 w 185"/>
              <a:gd name="T67" fmla="*/ 101 h 118"/>
              <a:gd name="T68" fmla="*/ 109 w 185"/>
              <a:gd name="T69" fmla="*/ 110 h 118"/>
              <a:gd name="T70" fmla="*/ 17 w 185"/>
              <a:gd name="T71" fmla="*/ 110 h 118"/>
              <a:gd name="T72" fmla="*/ 8 w 185"/>
              <a:gd name="T73" fmla="*/ 101 h 118"/>
              <a:gd name="T74" fmla="*/ 8 w 185"/>
              <a:gd name="T75" fmla="*/ 17 h 118"/>
              <a:gd name="T76" fmla="*/ 17 w 185"/>
              <a:gd name="T77" fmla="*/ 8 h 118"/>
              <a:gd name="T78" fmla="*/ 109 w 185"/>
              <a:gd name="T79" fmla="*/ 8 h 118"/>
              <a:gd name="T80" fmla="*/ 118 w 185"/>
              <a:gd name="T81" fmla="*/ 17 h 118"/>
              <a:gd name="T82" fmla="*/ 118 w 185"/>
              <a:gd name="T83" fmla="*/ 101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85" h="118">
                <a:moveTo>
                  <a:pt x="181" y="17"/>
                </a:moveTo>
                <a:cubicBezTo>
                  <a:pt x="180" y="17"/>
                  <a:pt x="180" y="17"/>
                  <a:pt x="179" y="17"/>
                </a:cubicBezTo>
                <a:cubicBezTo>
                  <a:pt x="179" y="17"/>
                  <a:pt x="179" y="17"/>
                  <a:pt x="179" y="17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6" y="35"/>
                  <a:pt x="135" y="36"/>
                  <a:pt x="135" y="38"/>
                </a:cubicBezTo>
                <a:cubicBezTo>
                  <a:pt x="135" y="80"/>
                  <a:pt x="135" y="80"/>
                  <a:pt x="135" y="80"/>
                </a:cubicBezTo>
                <a:cubicBezTo>
                  <a:pt x="135" y="82"/>
                  <a:pt x="136" y="83"/>
                  <a:pt x="137" y="8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79" y="101"/>
                  <a:pt x="179" y="101"/>
                  <a:pt x="179" y="101"/>
                </a:cubicBezTo>
                <a:cubicBezTo>
                  <a:pt x="179" y="101"/>
                  <a:pt x="179" y="101"/>
                  <a:pt x="179" y="101"/>
                </a:cubicBezTo>
                <a:cubicBezTo>
                  <a:pt x="180" y="101"/>
                  <a:pt x="180" y="101"/>
                  <a:pt x="181" y="101"/>
                </a:cubicBezTo>
                <a:cubicBezTo>
                  <a:pt x="183" y="101"/>
                  <a:pt x="185" y="99"/>
                  <a:pt x="185" y="97"/>
                </a:cubicBezTo>
                <a:cubicBezTo>
                  <a:pt x="185" y="21"/>
                  <a:pt x="185" y="21"/>
                  <a:pt x="185" y="21"/>
                </a:cubicBezTo>
                <a:cubicBezTo>
                  <a:pt x="185" y="19"/>
                  <a:pt x="183" y="17"/>
                  <a:pt x="181" y="17"/>
                </a:cubicBezTo>
                <a:close/>
                <a:moveTo>
                  <a:pt x="177" y="91"/>
                </a:moveTo>
                <a:cubicBezTo>
                  <a:pt x="143" y="77"/>
                  <a:pt x="143" y="77"/>
                  <a:pt x="143" y="77"/>
                </a:cubicBezTo>
                <a:cubicBezTo>
                  <a:pt x="143" y="41"/>
                  <a:pt x="143" y="41"/>
                  <a:pt x="143" y="41"/>
                </a:cubicBezTo>
                <a:cubicBezTo>
                  <a:pt x="177" y="27"/>
                  <a:pt x="177" y="27"/>
                  <a:pt x="177" y="27"/>
                </a:cubicBezTo>
                <a:lnTo>
                  <a:pt x="177" y="91"/>
                </a:lnTo>
                <a:close/>
                <a:moveTo>
                  <a:pt x="109" y="0"/>
                </a:moveTo>
                <a:cubicBezTo>
                  <a:pt x="17" y="0"/>
                  <a:pt x="17" y="0"/>
                  <a:pt x="17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11"/>
                  <a:pt x="7" y="118"/>
                  <a:pt x="17" y="118"/>
                </a:cubicBezTo>
                <a:cubicBezTo>
                  <a:pt x="109" y="118"/>
                  <a:pt x="109" y="118"/>
                  <a:pt x="109" y="118"/>
                </a:cubicBezTo>
                <a:cubicBezTo>
                  <a:pt x="119" y="118"/>
                  <a:pt x="126" y="111"/>
                  <a:pt x="126" y="101"/>
                </a:cubicBezTo>
                <a:cubicBezTo>
                  <a:pt x="126" y="17"/>
                  <a:pt x="126" y="17"/>
                  <a:pt x="126" y="17"/>
                </a:cubicBezTo>
                <a:cubicBezTo>
                  <a:pt x="126" y="8"/>
                  <a:pt x="119" y="0"/>
                  <a:pt x="109" y="0"/>
                </a:cubicBezTo>
                <a:close/>
                <a:moveTo>
                  <a:pt x="118" y="101"/>
                </a:moveTo>
                <a:cubicBezTo>
                  <a:pt x="118" y="106"/>
                  <a:pt x="114" y="110"/>
                  <a:pt x="109" y="110"/>
                </a:cubicBezTo>
                <a:cubicBezTo>
                  <a:pt x="17" y="110"/>
                  <a:pt x="17" y="110"/>
                  <a:pt x="17" y="110"/>
                </a:cubicBezTo>
                <a:cubicBezTo>
                  <a:pt x="12" y="110"/>
                  <a:pt x="8" y="106"/>
                  <a:pt x="8" y="101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7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14" y="8"/>
                  <a:pt x="118" y="12"/>
                  <a:pt x="118" y="17"/>
                </a:cubicBezTo>
                <a:lnTo>
                  <a:pt x="118" y="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8B18C6A-DF94-4A31-A83B-ECC1103CB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AD5B4D19-4983-47A1-B477-579461F194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7267397-E4D1-4927-B1DC-0E2F1F99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Bad annotation quality of many datasets</a:t>
            </a: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Disk space issues with work station costs a lot of time and motivation</a:t>
            </a: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Good distribution of workload was essential</a:t>
            </a: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Gained deep insights in CNN architectures</a:t>
            </a:r>
          </a:p>
          <a:p>
            <a:pPr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Fast </a:t>
            </a:r>
            <a:r>
              <a:rPr lang="en-US" dirty="0" err="1">
                <a:sym typeface="Wingdings" panose="05000000000000000000" pitchFamily="2" charset="2"/>
              </a:rPr>
              <a:t>nvidia</a:t>
            </a:r>
            <a:r>
              <a:rPr lang="en-US" dirty="0">
                <a:sym typeface="Wingdings" panose="05000000000000000000" pitchFamily="2" charset="2"/>
              </a:rPr>
              <a:t> graphic card is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99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9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D1C8F8-E65F-47D3-B326-078D24E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231DF5-808C-4F7F-93F2-672DF055C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3D bounding box and moving direction annotations for traffic surveillance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Similar: M. </a:t>
            </a:r>
            <a:r>
              <a:rPr lang="en-US" dirty="0" err="1"/>
              <a:t>Dubsk´a</a:t>
            </a:r>
            <a:r>
              <a:rPr lang="en-US" dirty="0"/>
              <a:t>, J. </a:t>
            </a:r>
            <a:r>
              <a:rPr lang="en-US" dirty="0" err="1"/>
              <a:t>Sochor</a:t>
            </a:r>
            <a:r>
              <a:rPr lang="en-US" dirty="0"/>
              <a:t>, and A. </a:t>
            </a:r>
            <a:r>
              <a:rPr lang="en-US" dirty="0" err="1"/>
              <a:t>Herout</a:t>
            </a:r>
            <a:r>
              <a:rPr lang="en-US" dirty="0"/>
              <a:t>, “Automatic camera calibration for traffic understanding,” in Proceedings of BMVC 2014, 2014, pp. 1–10.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CE65738-786D-46EE-A384-FF5D87DC85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/>
          <a:p>
            <a:r>
              <a:rPr lang="de-DE" sz="2000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B150223-6BAC-4889-A50D-A33E0CFB3B33}"/>
              </a:ext>
            </a:extLst>
          </p:cNvPr>
          <p:cNvSpPr txBox="1"/>
          <p:nvPr/>
        </p:nvSpPr>
        <p:spPr>
          <a:xfrm>
            <a:off x="8576219" y="1803943"/>
            <a:ext cx="2888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Additional Conditions:</a:t>
            </a:r>
          </a:p>
          <a:p>
            <a:pPr marL="457200" indent="-457200">
              <a:buAutoNum type="arabicPeriod"/>
            </a:pPr>
            <a:r>
              <a:rPr lang="en-US" sz="2000" dirty="0"/>
              <a:t>Easiest approach</a:t>
            </a:r>
          </a:p>
          <a:p>
            <a:pPr marL="457200" indent="-457200">
              <a:buAutoNum type="arabicPeriod"/>
            </a:pPr>
            <a:r>
              <a:rPr lang="en-US" sz="2000" dirty="0"/>
              <a:t>At least 10 FPS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19E564-4D53-44D4-AE21-FDD9AE180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8" t="25325" r="9544" b="37926"/>
          <a:stretch/>
        </p:blipFill>
        <p:spPr>
          <a:xfrm>
            <a:off x="914400" y="1803943"/>
            <a:ext cx="7452828" cy="252028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549A650F-4AD7-4B96-A463-17A209DE5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E5E2EE4E-8ECF-45BB-8DD3-21668982A8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D1C8F8-E65F-47D3-B326-078D24E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231DF5-808C-4F7F-93F2-672DF055C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9201"/>
            <a:ext cx="10363200" cy="37359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Pipeline: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CE65738-786D-46EE-A384-FF5D87DC85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/>
          <a:p>
            <a:r>
              <a:rPr lang="de-DE" sz="2000" dirty="0"/>
              <a:t>1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549A650F-4AD7-4B96-A463-17A209DE5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E5E2EE4E-8ECF-45BB-8DD3-21668982A8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7DE379D-811E-4BBB-8B9A-6A4AAE1585A9}"/>
              </a:ext>
            </a:extLst>
          </p:cNvPr>
          <p:cNvGrpSpPr/>
          <p:nvPr/>
        </p:nvGrpSpPr>
        <p:grpSpPr>
          <a:xfrm>
            <a:off x="796326" y="2253424"/>
            <a:ext cx="1275291" cy="921574"/>
            <a:chOff x="371364" y="3068960"/>
            <a:chExt cx="804588" cy="581426"/>
          </a:xfrm>
        </p:grpSpPr>
        <p:sp>
          <p:nvSpPr>
            <p:cNvPr id="8" name="Freeform 140">
              <a:extLst>
                <a:ext uri="{FF2B5EF4-FFF2-40B4-BE49-F238E27FC236}">
                  <a16:creationId xmlns:a16="http://schemas.microsoft.com/office/drawing/2014/main" id="{F1BCA301-8405-44B7-B294-D184A6E3B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64" y="3068960"/>
              <a:ext cx="804588" cy="581426"/>
            </a:xfrm>
            <a:custGeom>
              <a:avLst/>
              <a:gdLst>
                <a:gd name="T0" fmla="*/ 493 w 494"/>
                <a:gd name="T1" fmla="*/ 313 h 356"/>
                <a:gd name="T2" fmla="*/ 493 w 494"/>
                <a:gd name="T3" fmla="*/ 43 h 356"/>
                <a:gd name="T4" fmla="*/ 450 w 494"/>
                <a:gd name="T5" fmla="*/ 0 h 356"/>
                <a:gd name="T6" fmla="*/ 48 w 494"/>
                <a:gd name="T7" fmla="*/ 0 h 356"/>
                <a:gd name="T8" fmla="*/ 0 w 494"/>
                <a:gd name="T9" fmla="*/ 43 h 356"/>
                <a:gd name="T10" fmla="*/ 0 w 494"/>
                <a:gd name="T11" fmla="*/ 313 h 356"/>
                <a:gd name="T12" fmla="*/ 48 w 494"/>
                <a:gd name="T13" fmla="*/ 355 h 356"/>
                <a:gd name="T14" fmla="*/ 450 w 494"/>
                <a:gd name="T15" fmla="*/ 355 h 356"/>
                <a:gd name="T16" fmla="*/ 493 w 494"/>
                <a:gd name="T17" fmla="*/ 313 h 356"/>
                <a:gd name="T18" fmla="*/ 167 w 494"/>
                <a:gd name="T19" fmla="*/ 188 h 356"/>
                <a:gd name="T20" fmla="*/ 223 w 494"/>
                <a:gd name="T21" fmla="*/ 257 h 356"/>
                <a:gd name="T22" fmla="*/ 305 w 494"/>
                <a:gd name="T23" fmla="*/ 154 h 356"/>
                <a:gd name="T24" fmla="*/ 403 w 494"/>
                <a:gd name="T25" fmla="*/ 291 h 356"/>
                <a:gd name="T26" fmla="*/ 90 w 494"/>
                <a:gd name="T27" fmla="*/ 291 h 356"/>
                <a:gd name="T28" fmla="*/ 167 w 494"/>
                <a:gd name="T29" fmla="*/ 188 h 356"/>
                <a:gd name="connsiteX0" fmla="*/ 9980 w 9980"/>
                <a:gd name="connsiteY0" fmla="*/ 8792 h 9972"/>
                <a:gd name="connsiteX1" fmla="*/ 9980 w 9980"/>
                <a:gd name="connsiteY1" fmla="*/ 1208 h 9972"/>
                <a:gd name="connsiteX2" fmla="*/ 9109 w 9980"/>
                <a:gd name="connsiteY2" fmla="*/ 0 h 9972"/>
                <a:gd name="connsiteX3" fmla="*/ 972 w 9980"/>
                <a:gd name="connsiteY3" fmla="*/ 0 h 9972"/>
                <a:gd name="connsiteX4" fmla="*/ 0 w 9980"/>
                <a:gd name="connsiteY4" fmla="*/ 1208 h 9972"/>
                <a:gd name="connsiteX5" fmla="*/ 0 w 9980"/>
                <a:gd name="connsiteY5" fmla="*/ 8792 h 9972"/>
                <a:gd name="connsiteX6" fmla="*/ 972 w 9980"/>
                <a:gd name="connsiteY6" fmla="*/ 9972 h 9972"/>
                <a:gd name="connsiteX7" fmla="*/ 9109 w 9980"/>
                <a:gd name="connsiteY7" fmla="*/ 9972 h 9972"/>
                <a:gd name="connsiteX8" fmla="*/ 9980 w 9980"/>
                <a:gd name="connsiteY8" fmla="*/ 8792 h 9972"/>
                <a:gd name="connsiteX9" fmla="*/ 3381 w 9980"/>
                <a:gd name="connsiteY9" fmla="*/ 5281 h 9972"/>
                <a:gd name="connsiteX10" fmla="*/ 6089 w 9980"/>
                <a:gd name="connsiteY10" fmla="*/ 3908 h 9972"/>
                <a:gd name="connsiteX11" fmla="*/ 6174 w 9980"/>
                <a:gd name="connsiteY11" fmla="*/ 4326 h 9972"/>
                <a:gd name="connsiteX12" fmla="*/ 8158 w 9980"/>
                <a:gd name="connsiteY12" fmla="*/ 8174 h 9972"/>
                <a:gd name="connsiteX13" fmla="*/ 1822 w 9980"/>
                <a:gd name="connsiteY13" fmla="*/ 8174 h 9972"/>
                <a:gd name="connsiteX14" fmla="*/ 3381 w 9980"/>
                <a:gd name="connsiteY14" fmla="*/ 5281 h 9972"/>
                <a:gd name="connsiteX0" fmla="*/ 10000 w 10000"/>
                <a:gd name="connsiteY0" fmla="*/ 8817 h 10000"/>
                <a:gd name="connsiteX1" fmla="*/ 10000 w 10000"/>
                <a:gd name="connsiteY1" fmla="*/ 1211 h 10000"/>
                <a:gd name="connsiteX2" fmla="*/ 9127 w 10000"/>
                <a:gd name="connsiteY2" fmla="*/ 0 h 10000"/>
                <a:gd name="connsiteX3" fmla="*/ 974 w 10000"/>
                <a:gd name="connsiteY3" fmla="*/ 0 h 10000"/>
                <a:gd name="connsiteX4" fmla="*/ 0 w 10000"/>
                <a:gd name="connsiteY4" fmla="*/ 1211 h 10000"/>
                <a:gd name="connsiteX5" fmla="*/ 0 w 10000"/>
                <a:gd name="connsiteY5" fmla="*/ 8817 h 10000"/>
                <a:gd name="connsiteX6" fmla="*/ 974 w 10000"/>
                <a:gd name="connsiteY6" fmla="*/ 10000 h 10000"/>
                <a:gd name="connsiteX7" fmla="*/ 9127 w 10000"/>
                <a:gd name="connsiteY7" fmla="*/ 10000 h 10000"/>
                <a:gd name="connsiteX8" fmla="*/ 10000 w 10000"/>
                <a:gd name="connsiteY8" fmla="*/ 8817 h 10000"/>
                <a:gd name="connsiteX9" fmla="*/ 3388 w 10000"/>
                <a:gd name="connsiteY9" fmla="*/ 5296 h 10000"/>
                <a:gd name="connsiteX10" fmla="*/ 6101 w 10000"/>
                <a:gd name="connsiteY10" fmla="*/ 3919 h 10000"/>
                <a:gd name="connsiteX11" fmla="*/ 8174 w 10000"/>
                <a:gd name="connsiteY11" fmla="*/ 8197 h 10000"/>
                <a:gd name="connsiteX12" fmla="*/ 1826 w 10000"/>
                <a:gd name="connsiteY12" fmla="*/ 8197 h 10000"/>
                <a:gd name="connsiteX13" fmla="*/ 3388 w 10000"/>
                <a:gd name="connsiteY13" fmla="*/ 5296 h 10000"/>
                <a:gd name="connsiteX0" fmla="*/ 10000 w 10000"/>
                <a:gd name="connsiteY0" fmla="*/ 8817 h 10000"/>
                <a:gd name="connsiteX1" fmla="*/ 10000 w 10000"/>
                <a:gd name="connsiteY1" fmla="*/ 1211 h 10000"/>
                <a:gd name="connsiteX2" fmla="*/ 9127 w 10000"/>
                <a:gd name="connsiteY2" fmla="*/ 0 h 10000"/>
                <a:gd name="connsiteX3" fmla="*/ 974 w 10000"/>
                <a:gd name="connsiteY3" fmla="*/ 0 h 10000"/>
                <a:gd name="connsiteX4" fmla="*/ 0 w 10000"/>
                <a:gd name="connsiteY4" fmla="*/ 1211 h 10000"/>
                <a:gd name="connsiteX5" fmla="*/ 0 w 10000"/>
                <a:gd name="connsiteY5" fmla="*/ 8817 h 10000"/>
                <a:gd name="connsiteX6" fmla="*/ 974 w 10000"/>
                <a:gd name="connsiteY6" fmla="*/ 10000 h 10000"/>
                <a:gd name="connsiteX7" fmla="*/ 9127 w 10000"/>
                <a:gd name="connsiteY7" fmla="*/ 10000 h 10000"/>
                <a:gd name="connsiteX8" fmla="*/ 10000 w 10000"/>
                <a:gd name="connsiteY8" fmla="*/ 8817 h 10000"/>
                <a:gd name="connsiteX9" fmla="*/ 3388 w 10000"/>
                <a:gd name="connsiteY9" fmla="*/ 5296 h 10000"/>
                <a:gd name="connsiteX10" fmla="*/ 8174 w 10000"/>
                <a:gd name="connsiteY10" fmla="*/ 8197 h 10000"/>
                <a:gd name="connsiteX11" fmla="*/ 1826 w 10000"/>
                <a:gd name="connsiteY11" fmla="*/ 8197 h 10000"/>
                <a:gd name="connsiteX12" fmla="*/ 3388 w 10000"/>
                <a:gd name="connsiteY12" fmla="*/ 5296 h 10000"/>
                <a:gd name="connsiteX0" fmla="*/ 10000 w 10000"/>
                <a:gd name="connsiteY0" fmla="*/ 8817 h 10000"/>
                <a:gd name="connsiteX1" fmla="*/ 10000 w 10000"/>
                <a:gd name="connsiteY1" fmla="*/ 1211 h 10000"/>
                <a:gd name="connsiteX2" fmla="*/ 9127 w 10000"/>
                <a:gd name="connsiteY2" fmla="*/ 0 h 10000"/>
                <a:gd name="connsiteX3" fmla="*/ 974 w 10000"/>
                <a:gd name="connsiteY3" fmla="*/ 0 h 10000"/>
                <a:gd name="connsiteX4" fmla="*/ 0 w 10000"/>
                <a:gd name="connsiteY4" fmla="*/ 1211 h 10000"/>
                <a:gd name="connsiteX5" fmla="*/ 0 w 10000"/>
                <a:gd name="connsiteY5" fmla="*/ 8817 h 10000"/>
                <a:gd name="connsiteX6" fmla="*/ 974 w 10000"/>
                <a:gd name="connsiteY6" fmla="*/ 10000 h 10000"/>
                <a:gd name="connsiteX7" fmla="*/ 9127 w 10000"/>
                <a:gd name="connsiteY7" fmla="*/ 10000 h 10000"/>
                <a:gd name="connsiteX8" fmla="*/ 10000 w 10000"/>
                <a:gd name="connsiteY8" fmla="*/ 8817 h 10000"/>
                <a:gd name="connsiteX9" fmla="*/ 1826 w 10000"/>
                <a:gd name="connsiteY9" fmla="*/ 8197 h 10000"/>
                <a:gd name="connsiteX10" fmla="*/ 8174 w 10000"/>
                <a:gd name="connsiteY10" fmla="*/ 8197 h 10000"/>
                <a:gd name="connsiteX11" fmla="*/ 1826 w 10000"/>
                <a:gd name="connsiteY11" fmla="*/ 8197 h 10000"/>
                <a:gd name="connsiteX0" fmla="*/ 10000 w 10000"/>
                <a:gd name="connsiteY0" fmla="*/ 8817 h 10000"/>
                <a:gd name="connsiteX1" fmla="*/ 10000 w 10000"/>
                <a:gd name="connsiteY1" fmla="*/ 1211 h 10000"/>
                <a:gd name="connsiteX2" fmla="*/ 9127 w 10000"/>
                <a:gd name="connsiteY2" fmla="*/ 0 h 10000"/>
                <a:gd name="connsiteX3" fmla="*/ 974 w 10000"/>
                <a:gd name="connsiteY3" fmla="*/ 0 h 10000"/>
                <a:gd name="connsiteX4" fmla="*/ 0 w 10000"/>
                <a:gd name="connsiteY4" fmla="*/ 1211 h 10000"/>
                <a:gd name="connsiteX5" fmla="*/ 0 w 10000"/>
                <a:gd name="connsiteY5" fmla="*/ 8817 h 10000"/>
                <a:gd name="connsiteX6" fmla="*/ 974 w 10000"/>
                <a:gd name="connsiteY6" fmla="*/ 10000 h 10000"/>
                <a:gd name="connsiteX7" fmla="*/ 9127 w 10000"/>
                <a:gd name="connsiteY7" fmla="*/ 10000 h 10000"/>
                <a:gd name="connsiteX8" fmla="*/ 10000 w 10000"/>
                <a:gd name="connsiteY8" fmla="*/ 881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10000" y="8817"/>
                  </a:moveTo>
                  <a:lnTo>
                    <a:pt x="10000" y="1211"/>
                  </a:lnTo>
                  <a:cubicBezTo>
                    <a:pt x="10000" y="479"/>
                    <a:pt x="9574" y="0"/>
                    <a:pt x="9127" y="0"/>
                  </a:cubicBezTo>
                  <a:lnTo>
                    <a:pt x="974" y="0"/>
                  </a:lnTo>
                  <a:cubicBezTo>
                    <a:pt x="446" y="0"/>
                    <a:pt x="0" y="479"/>
                    <a:pt x="0" y="1211"/>
                  </a:cubicBezTo>
                  <a:lnTo>
                    <a:pt x="0" y="8817"/>
                  </a:lnTo>
                  <a:cubicBezTo>
                    <a:pt x="0" y="9521"/>
                    <a:pt x="446" y="10000"/>
                    <a:pt x="974" y="10000"/>
                  </a:cubicBezTo>
                  <a:lnTo>
                    <a:pt x="9127" y="10000"/>
                  </a:lnTo>
                  <a:cubicBezTo>
                    <a:pt x="9574" y="10000"/>
                    <a:pt x="10000" y="9521"/>
                    <a:pt x="10000" y="88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9" name="Freeform 91">
              <a:extLst>
                <a:ext uri="{FF2B5EF4-FFF2-40B4-BE49-F238E27FC236}">
                  <a16:creationId xmlns:a16="http://schemas.microsoft.com/office/drawing/2014/main" id="{3A535DB6-9F42-4056-95B1-0418C3899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243" y="3429000"/>
              <a:ext cx="165211" cy="144981"/>
            </a:xfrm>
            <a:custGeom>
              <a:avLst/>
              <a:gdLst>
                <a:gd name="T0" fmla="*/ 378 w 430"/>
                <a:gd name="T1" fmla="*/ 22 h 379"/>
                <a:gd name="T2" fmla="*/ 346 w 430"/>
                <a:gd name="T3" fmla="*/ 0 h 379"/>
                <a:gd name="T4" fmla="*/ 82 w 430"/>
                <a:gd name="T5" fmla="*/ 0 h 379"/>
                <a:gd name="T6" fmla="*/ 50 w 430"/>
                <a:gd name="T7" fmla="*/ 22 h 379"/>
                <a:gd name="T8" fmla="*/ 0 w 430"/>
                <a:gd name="T9" fmla="*/ 164 h 379"/>
                <a:gd name="T10" fmla="*/ 0 w 430"/>
                <a:gd name="T11" fmla="*/ 355 h 379"/>
                <a:gd name="T12" fmla="*/ 23 w 430"/>
                <a:gd name="T13" fmla="*/ 378 h 379"/>
                <a:gd name="T14" fmla="*/ 46 w 430"/>
                <a:gd name="T15" fmla="*/ 378 h 379"/>
                <a:gd name="T16" fmla="*/ 69 w 430"/>
                <a:gd name="T17" fmla="*/ 355 h 379"/>
                <a:gd name="T18" fmla="*/ 69 w 430"/>
                <a:gd name="T19" fmla="*/ 332 h 379"/>
                <a:gd name="T20" fmla="*/ 356 w 430"/>
                <a:gd name="T21" fmla="*/ 332 h 379"/>
                <a:gd name="T22" fmla="*/ 356 w 430"/>
                <a:gd name="T23" fmla="*/ 355 h 379"/>
                <a:gd name="T24" fmla="*/ 378 w 430"/>
                <a:gd name="T25" fmla="*/ 378 h 379"/>
                <a:gd name="T26" fmla="*/ 406 w 430"/>
                <a:gd name="T27" fmla="*/ 378 h 379"/>
                <a:gd name="T28" fmla="*/ 429 w 430"/>
                <a:gd name="T29" fmla="*/ 355 h 379"/>
                <a:gd name="T30" fmla="*/ 429 w 430"/>
                <a:gd name="T31" fmla="*/ 164 h 379"/>
                <a:gd name="T32" fmla="*/ 378 w 430"/>
                <a:gd name="T33" fmla="*/ 22 h 379"/>
                <a:gd name="T34" fmla="*/ 82 w 430"/>
                <a:gd name="T35" fmla="*/ 259 h 379"/>
                <a:gd name="T36" fmla="*/ 46 w 430"/>
                <a:gd name="T37" fmla="*/ 223 h 379"/>
                <a:gd name="T38" fmla="*/ 82 w 430"/>
                <a:gd name="T39" fmla="*/ 186 h 379"/>
                <a:gd name="T40" fmla="*/ 119 w 430"/>
                <a:gd name="T41" fmla="*/ 223 h 379"/>
                <a:gd name="T42" fmla="*/ 82 w 430"/>
                <a:gd name="T43" fmla="*/ 259 h 379"/>
                <a:gd name="T44" fmla="*/ 346 w 430"/>
                <a:gd name="T45" fmla="*/ 259 h 379"/>
                <a:gd name="T46" fmla="*/ 310 w 430"/>
                <a:gd name="T47" fmla="*/ 223 h 379"/>
                <a:gd name="T48" fmla="*/ 346 w 430"/>
                <a:gd name="T49" fmla="*/ 186 h 379"/>
                <a:gd name="T50" fmla="*/ 378 w 430"/>
                <a:gd name="T51" fmla="*/ 223 h 379"/>
                <a:gd name="T52" fmla="*/ 346 w 430"/>
                <a:gd name="T53" fmla="*/ 259 h 379"/>
                <a:gd name="T54" fmla="*/ 46 w 430"/>
                <a:gd name="T55" fmla="*/ 141 h 379"/>
                <a:gd name="T56" fmla="*/ 82 w 430"/>
                <a:gd name="T57" fmla="*/ 31 h 379"/>
                <a:gd name="T58" fmla="*/ 346 w 430"/>
                <a:gd name="T59" fmla="*/ 31 h 379"/>
                <a:gd name="T60" fmla="*/ 378 w 430"/>
                <a:gd name="T61" fmla="*/ 141 h 379"/>
                <a:gd name="T62" fmla="*/ 46 w 430"/>
                <a:gd name="T63" fmla="*/ 14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0" h="379">
                  <a:moveTo>
                    <a:pt x="378" y="22"/>
                  </a:moveTo>
                  <a:cubicBezTo>
                    <a:pt x="374" y="9"/>
                    <a:pt x="360" y="0"/>
                    <a:pt x="346" y="0"/>
                  </a:cubicBezTo>
                  <a:lnTo>
                    <a:pt x="82" y="0"/>
                  </a:lnTo>
                  <a:cubicBezTo>
                    <a:pt x="64" y="0"/>
                    <a:pt x="55" y="9"/>
                    <a:pt x="50" y="22"/>
                  </a:cubicBezTo>
                  <a:lnTo>
                    <a:pt x="0" y="164"/>
                  </a:lnTo>
                  <a:lnTo>
                    <a:pt x="0" y="355"/>
                  </a:lnTo>
                  <a:cubicBezTo>
                    <a:pt x="0" y="369"/>
                    <a:pt x="9" y="378"/>
                    <a:pt x="23" y="378"/>
                  </a:cubicBezTo>
                  <a:lnTo>
                    <a:pt x="46" y="378"/>
                  </a:lnTo>
                  <a:cubicBezTo>
                    <a:pt x="59" y="378"/>
                    <a:pt x="69" y="369"/>
                    <a:pt x="69" y="355"/>
                  </a:cubicBezTo>
                  <a:lnTo>
                    <a:pt x="69" y="332"/>
                  </a:lnTo>
                  <a:lnTo>
                    <a:pt x="356" y="332"/>
                  </a:lnTo>
                  <a:lnTo>
                    <a:pt x="356" y="355"/>
                  </a:lnTo>
                  <a:cubicBezTo>
                    <a:pt x="356" y="369"/>
                    <a:pt x="365" y="378"/>
                    <a:pt x="378" y="378"/>
                  </a:cubicBezTo>
                  <a:lnTo>
                    <a:pt x="406" y="378"/>
                  </a:lnTo>
                  <a:cubicBezTo>
                    <a:pt x="419" y="378"/>
                    <a:pt x="429" y="369"/>
                    <a:pt x="429" y="355"/>
                  </a:cubicBezTo>
                  <a:lnTo>
                    <a:pt x="429" y="164"/>
                  </a:lnTo>
                  <a:lnTo>
                    <a:pt x="378" y="22"/>
                  </a:lnTo>
                  <a:close/>
                  <a:moveTo>
                    <a:pt x="82" y="259"/>
                  </a:moveTo>
                  <a:cubicBezTo>
                    <a:pt x="64" y="259"/>
                    <a:pt x="46" y="241"/>
                    <a:pt x="46" y="223"/>
                  </a:cubicBezTo>
                  <a:cubicBezTo>
                    <a:pt x="46" y="205"/>
                    <a:pt x="64" y="186"/>
                    <a:pt x="82" y="186"/>
                  </a:cubicBezTo>
                  <a:cubicBezTo>
                    <a:pt x="100" y="186"/>
                    <a:pt x="119" y="205"/>
                    <a:pt x="119" y="223"/>
                  </a:cubicBezTo>
                  <a:cubicBezTo>
                    <a:pt x="119" y="241"/>
                    <a:pt x="100" y="259"/>
                    <a:pt x="82" y="259"/>
                  </a:cubicBezTo>
                  <a:close/>
                  <a:moveTo>
                    <a:pt x="346" y="259"/>
                  </a:moveTo>
                  <a:cubicBezTo>
                    <a:pt x="324" y="259"/>
                    <a:pt x="310" y="241"/>
                    <a:pt x="310" y="223"/>
                  </a:cubicBezTo>
                  <a:cubicBezTo>
                    <a:pt x="310" y="205"/>
                    <a:pt x="326" y="186"/>
                    <a:pt x="346" y="186"/>
                  </a:cubicBezTo>
                  <a:cubicBezTo>
                    <a:pt x="367" y="186"/>
                    <a:pt x="378" y="205"/>
                    <a:pt x="378" y="223"/>
                  </a:cubicBezTo>
                  <a:cubicBezTo>
                    <a:pt x="378" y="241"/>
                    <a:pt x="365" y="259"/>
                    <a:pt x="346" y="259"/>
                  </a:cubicBezTo>
                  <a:close/>
                  <a:moveTo>
                    <a:pt x="46" y="141"/>
                  </a:moveTo>
                  <a:lnTo>
                    <a:pt x="82" y="31"/>
                  </a:lnTo>
                  <a:lnTo>
                    <a:pt x="346" y="31"/>
                  </a:lnTo>
                  <a:lnTo>
                    <a:pt x="378" y="141"/>
                  </a:lnTo>
                  <a:lnTo>
                    <a:pt x="46" y="141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" name="Freeform 91">
              <a:extLst>
                <a:ext uri="{FF2B5EF4-FFF2-40B4-BE49-F238E27FC236}">
                  <a16:creationId xmlns:a16="http://schemas.microsoft.com/office/drawing/2014/main" id="{57F4B157-188A-47CA-B356-6DDB55598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915" y="3275608"/>
              <a:ext cx="104526" cy="91726"/>
            </a:xfrm>
            <a:custGeom>
              <a:avLst/>
              <a:gdLst>
                <a:gd name="T0" fmla="*/ 378 w 430"/>
                <a:gd name="T1" fmla="*/ 22 h 379"/>
                <a:gd name="T2" fmla="*/ 346 w 430"/>
                <a:gd name="T3" fmla="*/ 0 h 379"/>
                <a:gd name="T4" fmla="*/ 82 w 430"/>
                <a:gd name="T5" fmla="*/ 0 h 379"/>
                <a:gd name="T6" fmla="*/ 50 w 430"/>
                <a:gd name="T7" fmla="*/ 22 h 379"/>
                <a:gd name="T8" fmla="*/ 0 w 430"/>
                <a:gd name="T9" fmla="*/ 164 h 379"/>
                <a:gd name="T10" fmla="*/ 0 w 430"/>
                <a:gd name="T11" fmla="*/ 355 h 379"/>
                <a:gd name="T12" fmla="*/ 23 w 430"/>
                <a:gd name="T13" fmla="*/ 378 h 379"/>
                <a:gd name="T14" fmla="*/ 46 w 430"/>
                <a:gd name="T15" fmla="*/ 378 h 379"/>
                <a:gd name="T16" fmla="*/ 69 w 430"/>
                <a:gd name="T17" fmla="*/ 355 h 379"/>
                <a:gd name="T18" fmla="*/ 69 w 430"/>
                <a:gd name="T19" fmla="*/ 332 h 379"/>
                <a:gd name="T20" fmla="*/ 356 w 430"/>
                <a:gd name="T21" fmla="*/ 332 h 379"/>
                <a:gd name="T22" fmla="*/ 356 w 430"/>
                <a:gd name="T23" fmla="*/ 355 h 379"/>
                <a:gd name="T24" fmla="*/ 378 w 430"/>
                <a:gd name="T25" fmla="*/ 378 h 379"/>
                <a:gd name="T26" fmla="*/ 406 w 430"/>
                <a:gd name="T27" fmla="*/ 378 h 379"/>
                <a:gd name="T28" fmla="*/ 429 w 430"/>
                <a:gd name="T29" fmla="*/ 355 h 379"/>
                <a:gd name="T30" fmla="*/ 429 w 430"/>
                <a:gd name="T31" fmla="*/ 164 h 379"/>
                <a:gd name="T32" fmla="*/ 378 w 430"/>
                <a:gd name="T33" fmla="*/ 22 h 379"/>
                <a:gd name="T34" fmla="*/ 82 w 430"/>
                <a:gd name="T35" fmla="*/ 259 h 379"/>
                <a:gd name="T36" fmla="*/ 46 w 430"/>
                <a:gd name="T37" fmla="*/ 223 h 379"/>
                <a:gd name="T38" fmla="*/ 82 w 430"/>
                <a:gd name="T39" fmla="*/ 186 h 379"/>
                <a:gd name="T40" fmla="*/ 119 w 430"/>
                <a:gd name="T41" fmla="*/ 223 h 379"/>
                <a:gd name="T42" fmla="*/ 82 w 430"/>
                <a:gd name="T43" fmla="*/ 259 h 379"/>
                <a:gd name="T44" fmla="*/ 346 w 430"/>
                <a:gd name="T45" fmla="*/ 259 h 379"/>
                <a:gd name="T46" fmla="*/ 310 w 430"/>
                <a:gd name="T47" fmla="*/ 223 h 379"/>
                <a:gd name="T48" fmla="*/ 346 w 430"/>
                <a:gd name="T49" fmla="*/ 186 h 379"/>
                <a:gd name="T50" fmla="*/ 378 w 430"/>
                <a:gd name="T51" fmla="*/ 223 h 379"/>
                <a:gd name="T52" fmla="*/ 346 w 430"/>
                <a:gd name="T53" fmla="*/ 259 h 379"/>
                <a:gd name="T54" fmla="*/ 46 w 430"/>
                <a:gd name="T55" fmla="*/ 141 h 379"/>
                <a:gd name="T56" fmla="*/ 82 w 430"/>
                <a:gd name="T57" fmla="*/ 31 h 379"/>
                <a:gd name="T58" fmla="*/ 346 w 430"/>
                <a:gd name="T59" fmla="*/ 31 h 379"/>
                <a:gd name="T60" fmla="*/ 378 w 430"/>
                <a:gd name="T61" fmla="*/ 141 h 379"/>
                <a:gd name="T62" fmla="*/ 46 w 430"/>
                <a:gd name="T63" fmla="*/ 14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0" h="379">
                  <a:moveTo>
                    <a:pt x="378" y="22"/>
                  </a:moveTo>
                  <a:cubicBezTo>
                    <a:pt x="374" y="9"/>
                    <a:pt x="360" y="0"/>
                    <a:pt x="346" y="0"/>
                  </a:cubicBezTo>
                  <a:lnTo>
                    <a:pt x="82" y="0"/>
                  </a:lnTo>
                  <a:cubicBezTo>
                    <a:pt x="64" y="0"/>
                    <a:pt x="55" y="9"/>
                    <a:pt x="50" y="22"/>
                  </a:cubicBezTo>
                  <a:lnTo>
                    <a:pt x="0" y="164"/>
                  </a:lnTo>
                  <a:lnTo>
                    <a:pt x="0" y="355"/>
                  </a:lnTo>
                  <a:cubicBezTo>
                    <a:pt x="0" y="369"/>
                    <a:pt x="9" y="378"/>
                    <a:pt x="23" y="378"/>
                  </a:cubicBezTo>
                  <a:lnTo>
                    <a:pt x="46" y="378"/>
                  </a:lnTo>
                  <a:cubicBezTo>
                    <a:pt x="59" y="378"/>
                    <a:pt x="69" y="369"/>
                    <a:pt x="69" y="355"/>
                  </a:cubicBezTo>
                  <a:lnTo>
                    <a:pt x="69" y="332"/>
                  </a:lnTo>
                  <a:lnTo>
                    <a:pt x="356" y="332"/>
                  </a:lnTo>
                  <a:lnTo>
                    <a:pt x="356" y="355"/>
                  </a:lnTo>
                  <a:cubicBezTo>
                    <a:pt x="356" y="369"/>
                    <a:pt x="365" y="378"/>
                    <a:pt x="378" y="378"/>
                  </a:cubicBezTo>
                  <a:lnTo>
                    <a:pt x="406" y="378"/>
                  </a:lnTo>
                  <a:cubicBezTo>
                    <a:pt x="419" y="378"/>
                    <a:pt x="429" y="369"/>
                    <a:pt x="429" y="355"/>
                  </a:cubicBezTo>
                  <a:lnTo>
                    <a:pt x="429" y="164"/>
                  </a:lnTo>
                  <a:lnTo>
                    <a:pt x="378" y="22"/>
                  </a:lnTo>
                  <a:close/>
                  <a:moveTo>
                    <a:pt x="82" y="259"/>
                  </a:moveTo>
                  <a:cubicBezTo>
                    <a:pt x="64" y="259"/>
                    <a:pt x="46" y="241"/>
                    <a:pt x="46" y="223"/>
                  </a:cubicBezTo>
                  <a:cubicBezTo>
                    <a:pt x="46" y="205"/>
                    <a:pt x="64" y="186"/>
                    <a:pt x="82" y="186"/>
                  </a:cubicBezTo>
                  <a:cubicBezTo>
                    <a:pt x="100" y="186"/>
                    <a:pt x="119" y="205"/>
                    <a:pt x="119" y="223"/>
                  </a:cubicBezTo>
                  <a:cubicBezTo>
                    <a:pt x="119" y="241"/>
                    <a:pt x="100" y="259"/>
                    <a:pt x="82" y="259"/>
                  </a:cubicBezTo>
                  <a:close/>
                  <a:moveTo>
                    <a:pt x="346" y="259"/>
                  </a:moveTo>
                  <a:cubicBezTo>
                    <a:pt x="324" y="259"/>
                    <a:pt x="310" y="241"/>
                    <a:pt x="310" y="223"/>
                  </a:cubicBezTo>
                  <a:cubicBezTo>
                    <a:pt x="310" y="205"/>
                    <a:pt x="326" y="186"/>
                    <a:pt x="346" y="186"/>
                  </a:cubicBezTo>
                  <a:cubicBezTo>
                    <a:pt x="367" y="186"/>
                    <a:pt x="378" y="205"/>
                    <a:pt x="378" y="223"/>
                  </a:cubicBezTo>
                  <a:cubicBezTo>
                    <a:pt x="378" y="241"/>
                    <a:pt x="365" y="259"/>
                    <a:pt x="346" y="259"/>
                  </a:cubicBezTo>
                  <a:close/>
                  <a:moveTo>
                    <a:pt x="46" y="141"/>
                  </a:moveTo>
                  <a:lnTo>
                    <a:pt x="82" y="31"/>
                  </a:lnTo>
                  <a:lnTo>
                    <a:pt x="346" y="31"/>
                  </a:lnTo>
                  <a:lnTo>
                    <a:pt x="378" y="141"/>
                  </a:lnTo>
                  <a:lnTo>
                    <a:pt x="46" y="141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EC34316-5AC8-4D0C-9993-A9FEBA0DC53B}"/>
              </a:ext>
            </a:extLst>
          </p:cNvPr>
          <p:cNvGrpSpPr/>
          <p:nvPr/>
        </p:nvGrpSpPr>
        <p:grpSpPr>
          <a:xfrm>
            <a:off x="2344499" y="2261084"/>
            <a:ext cx="1260140" cy="910625"/>
            <a:chOff x="1919536" y="3667215"/>
            <a:chExt cx="804588" cy="5814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55A0FD34-2DBA-4860-8A0F-59C4B0900741}"/>
                </a:ext>
              </a:extLst>
            </p:cNvPr>
            <p:cNvGrpSpPr/>
            <p:nvPr/>
          </p:nvGrpSpPr>
          <p:grpSpPr>
            <a:xfrm>
              <a:off x="1919536" y="3667215"/>
              <a:ext cx="804588" cy="581426"/>
              <a:chOff x="371364" y="3068960"/>
              <a:chExt cx="804588" cy="581426"/>
            </a:xfrm>
            <a:solidFill>
              <a:schemeClr val="bg1"/>
            </a:solidFill>
          </p:grpSpPr>
          <p:sp>
            <p:nvSpPr>
              <p:cNvPr id="15" name="Freeform 140">
                <a:extLst>
                  <a:ext uri="{FF2B5EF4-FFF2-40B4-BE49-F238E27FC236}">
                    <a16:creationId xmlns:a16="http://schemas.microsoft.com/office/drawing/2014/main" id="{DC15CAC2-C810-485F-9E3E-764DA9C9B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364" y="3068960"/>
                <a:ext cx="804588" cy="581426"/>
              </a:xfrm>
              <a:custGeom>
                <a:avLst/>
                <a:gdLst>
                  <a:gd name="T0" fmla="*/ 493 w 494"/>
                  <a:gd name="T1" fmla="*/ 313 h 356"/>
                  <a:gd name="T2" fmla="*/ 493 w 494"/>
                  <a:gd name="T3" fmla="*/ 43 h 356"/>
                  <a:gd name="T4" fmla="*/ 450 w 494"/>
                  <a:gd name="T5" fmla="*/ 0 h 356"/>
                  <a:gd name="T6" fmla="*/ 48 w 494"/>
                  <a:gd name="T7" fmla="*/ 0 h 356"/>
                  <a:gd name="T8" fmla="*/ 0 w 494"/>
                  <a:gd name="T9" fmla="*/ 43 h 356"/>
                  <a:gd name="T10" fmla="*/ 0 w 494"/>
                  <a:gd name="T11" fmla="*/ 313 h 356"/>
                  <a:gd name="T12" fmla="*/ 48 w 494"/>
                  <a:gd name="T13" fmla="*/ 355 h 356"/>
                  <a:gd name="T14" fmla="*/ 450 w 494"/>
                  <a:gd name="T15" fmla="*/ 355 h 356"/>
                  <a:gd name="T16" fmla="*/ 493 w 494"/>
                  <a:gd name="T17" fmla="*/ 313 h 356"/>
                  <a:gd name="T18" fmla="*/ 167 w 494"/>
                  <a:gd name="T19" fmla="*/ 188 h 356"/>
                  <a:gd name="T20" fmla="*/ 223 w 494"/>
                  <a:gd name="T21" fmla="*/ 257 h 356"/>
                  <a:gd name="T22" fmla="*/ 305 w 494"/>
                  <a:gd name="T23" fmla="*/ 154 h 356"/>
                  <a:gd name="T24" fmla="*/ 403 w 494"/>
                  <a:gd name="T25" fmla="*/ 291 h 356"/>
                  <a:gd name="T26" fmla="*/ 90 w 494"/>
                  <a:gd name="T27" fmla="*/ 291 h 356"/>
                  <a:gd name="T28" fmla="*/ 167 w 494"/>
                  <a:gd name="T29" fmla="*/ 188 h 356"/>
                  <a:gd name="connsiteX0" fmla="*/ 9980 w 9980"/>
                  <a:gd name="connsiteY0" fmla="*/ 8792 h 9972"/>
                  <a:gd name="connsiteX1" fmla="*/ 9980 w 9980"/>
                  <a:gd name="connsiteY1" fmla="*/ 1208 h 9972"/>
                  <a:gd name="connsiteX2" fmla="*/ 9109 w 9980"/>
                  <a:gd name="connsiteY2" fmla="*/ 0 h 9972"/>
                  <a:gd name="connsiteX3" fmla="*/ 972 w 9980"/>
                  <a:gd name="connsiteY3" fmla="*/ 0 h 9972"/>
                  <a:gd name="connsiteX4" fmla="*/ 0 w 9980"/>
                  <a:gd name="connsiteY4" fmla="*/ 1208 h 9972"/>
                  <a:gd name="connsiteX5" fmla="*/ 0 w 9980"/>
                  <a:gd name="connsiteY5" fmla="*/ 8792 h 9972"/>
                  <a:gd name="connsiteX6" fmla="*/ 972 w 9980"/>
                  <a:gd name="connsiteY6" fmla="*/ 9972 h 9972"/>
                  <a:gd name="connsiteX7" fmla="*/ 9109 w 9980"/>
                  <a:gd name="connsiteY7" fmla="*/ 9972 h 9972"/>
                  <a:gd name="connsiteX8" fmla="*/ 9980 w 9980"/>
                  <a:gd name="connsiteY8" fmla="*/ 8792 h 9972"/>
                  <a:gd name="connsiteX9" fmla="*/ 3381 w 9980"/>
                  <a:gd name="connsiteY9" fmla="*/ 5281 h 9972"/>
                  <a:gd name="connsiteX10" fmla="*/ 6089 w 9980"/>
                  <a:gd name="connsiteY10" fmla="*/ 3908 h 9972"/>
                  <a:gd name="connsiteX11" fmla="*/ 6174 w 9980"/>
                  <a:gd name="connsiteY11" fmla="*/ 4326 h 9972"/>
                  <a:gd name="connsiteX12" fmla="*/ 8158 w 9980"/>
                  <a:gd name="connsiteY12" fmla="*/ 8174 h 9972"/>
                  <a:gd name="connsiteX13" fmla="*/ 1822 w 9980"/>
                  <a:gd name="connsiteY13" fmla="*/ 8174 h 9972"/>
                  <a:gd name="connsiteX14" fmla="*/ 3381 w 9980"/>
                  <a:gd name="connsiteY14" fmla="*/ 5281 h 9972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  <a:gd name="connsiteX9" fmla="*/ 3388 w 10000"/>
                  <a:gd name="connsiteY9" fmla="*/ 5296 h 10000"/>
                  <a:gd name="connsiteX10" fmla="*/ 6101 w 10000"/>
                  <a:gd name="connsiteY10" fmla="*/ 3919 h 10000"/>
                  <a:gd name="connsiteX11" fmla="*/ 8174 w 10000"/>
                  <a:gd name="connsiteY11" fmla="*/ 8197 h 10000"/>
                  <a:gd name="connsiteX12" fmla="*/ 1826 w 10000"/>
                  <a:gd name="connsiteY12" fmla="*/ 8197 h 10000"/>
                  <a:gd name="connsiteX13" fmla="*/ 3388 w 10000"/>
                  <a:gd name="connsiteY13" fmla="*/ 5296 h 10000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  <a:gd name="connsiteX9" fmla="*/ 3388 w 10000"/>
                  <a:gd name="connsiteY9" fmla="*/ 5296 h 10000"/>
                  <a:gd name="connsiteX10" fmla="*/ 8174 w 10000"/>
                  <a:gd name="connsiteY10" fmla="*/ 8197 h 10000"/>
                  <a:gd name="connsiteX11" fmla="*/ 1826 w 10000"/>
                  <a:gd name="connsiteY11" fmla="*/ 8197 h 10000"/>
                  <a:gd name="connsiteX12" fmla="*/ 3388 w 10000"/>
                  <a:gd name="connsiteY12" fmla="*/ 5296 h 10000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  <a:gd name="connsiteX9" fmla="*/ 1826 w 10000"/>
                  <a:gd name="connsiteY9" fmla="*/ 8197 h 10000"/>
                  <a:gd name="connsiteX10" fmla="*/ 8174 w 10000"/>
                  <a:gd name="connsiteY10" fmla="*/ 8197 h 10000"/>
                  <a:gd name="connsiteX11" fmla="*/ 1826 w 10000"/>
                  <a:gd name="connsiteY11" fmla="*/ 8197 h 10000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00">
                    <a:moveTo>
                      <a:pt x="10000" y="8817"/>
                    </a:moveTo>
                    <a:lnTo>
                      <a:pt x="10000" y="1211"/>
                    </a:lnTo>
                    <a:cubicBezTo>
                      <a:pt x="10000" y="479"/>
                      <a:pt x="9574" y="0"/>
                      <a:pt x="9127" y="0"/>
                    </a:cubicBezTo>
                    <a:lnTo>
                      <a:pt x="974" y="0"/>
                    </a:lnTo>
                    <a:cubicBezTo>
                      <a:pt x="446" y="0"/>
                      <a:pt x="0" y="479"/>
                      <a:pt x="0" y="1211"/>
                    </a:cubicBezTo>
                    <a:lnTo>
                      <a:pt x="0" y="8817"/>
                    </a:lnTo>
                    <a:cubicBezTo>
                      <a:pt x="0" y="9521"/>
                      <a:pt x="446" y="10000"/>
                      <a:pt x="974" y="10000"/>
                    </a:cubicBezTo>
                    <a:lnTo>
                      <a:pt x="9127" y="10000"/>
                    </a:lnTo>
                    <a:cubicBezTo>
                      <a:pt x="9574" y="10000"/>
                      <a:pt x="10000" y="9521"/>
                      <a:pt x="10000" y="881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6" name="Freeform 91">
                <a:extLst>
                  <a:ext uri="{FF2B5EF4-FFF2-40B4-BE49-F238E27FC236}">
                    <a16:creationId xmlns:a16="http://schemas.microsoft.com/office/drawing/2014/main" id="{5B5B1F35-6BD7-463D-860E-942EBEAD7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243" y="3429000"/>
                <a:ext cx="165211" cy="144981"/>
              </a:xfrm>
              <a:custGeom>
                <a:avLst/>
                <a:gdLst>
                  <a:gd name="T0" fmla="*/ 378 w 430"/>
                  <a:gd name="T1" fmla="*/ 22 h 379"/>
                  <a:gd name="T2" fmla="*/ 346 w 430"/>
                  <a:gd name="T3" fmla="*/ 0 h 379"/>
                  <a:gd name="T4" fmla="*/ 82 w 430"/>
                  <a:gd name="T5" fmla="*/ 0 h 379"/>
                  <a:gd name="T6" fmla="*/ 50 w 430"/>
                  <a:gd name="T7" fmla="*/ 22 h 379"/>
                  <a:gd name="T8" fmla="*/ 0 w 430"/>
                  <a:gd name="T9" fmla="*/ 164 h 379"/>
                  <a:gd name="T10" fmla="*/ 0 w 430"/>
                  <a:gd name="T11" fmla="*/ 355 h 379"/>
                  <a:gd name="T12" fmla="*/ 23 w 430"/>
                  <a:gd name="T13" fmla="*/ 378 h 379"/>
                  <a:gd name="T14" fmla="*/ 46 w 430"/>
                  <a:gd name="T15" fmla="*/ 378 h 379"/>
                  <a:gd name="T16" fmla="*/ 69 w 430"/>
                  <a:gd name="T17" fmla="*/ 355 h 379"/>
                  <a:gd name="T18" fmla="*/ 69 w 430"/>
                  <a:gd name="T19" fmla="*/ 332 h 379"/>
                  <a:gd name="T20" fmla="*/ 356 w 430"/>
                  <a:gd name="T21" fmla="*/ 332 h 379"/>
                  <a:gd name="T22" fmla="*/ 356 w 430"/>
                  <a:gd name="T23" fmla="*/ 355 h 379"/>
                  <a:gd name="T24" fmla="*/ 378 w 430"/>
                  <a:gd name="T25" fmla="*/ 378 h 379"/>
                  <a:gd name="T26" fmla="*/ 406 w 430"/>
                  <a:gd name="T27" fmla="*/ 378 h 379"/>
                  <a:gd name="T28" fmla="*/ 429 w 430"/>
                  <a:gd name="T29" fmla="*/ 355 h 379"/>
                  <a:gd name="T30" fmla="*/ 429 w 430"/>
                  <a:gd name="T31" fmla="*/ 164 h 379"/>
                  <a:gd name="T32" fmla="*/ 378 w 430"/>
                  <a:gd name="T33" fmla="*/ 22 h 379"/>
                  <a:gd name="T34" fmla="*/ 82 w 430"/>
                  <a:gd name="T35" fmla="*/ 259 h 379"/>
                  <a:gd name="T36" fmla="*/ 46 w 430"/>
                  <a:gd name="T37" fmla="*/ 223 h 379"/>
                  <a:gd name="T38" fmla="*/ 82 w 430"/>
                  <a:gd name="T39" fmla="*/ 186 h 379"/>
                  <a:gd name="T40" fmla="*/ 119 w 430"/>
                  <a:gd name="T41" fmla="*/ 223 h 379"/>
                  <a:gd name="T42" fmla="*/ 82 w 430"/>
                  <a:gd name="T43" fmla="*/ 259 h 379"/>
                  <a:gd name="T44" fmla="*/ 346 w 430"/>
                  <a:gd name="T45" fmla="*/ 259 h 379"/>
                  <a:gd name="T46" fmla="*/ 310 w 430"/>
                  <a:gd name="T47" fmla="*/ 223 h 379"/>
                  <a:gd name="T48" fmla="*/ 346 w 430"/>
                  <a:gd name="T49" fmla="*/ 186 h 379"/>
                  <a:gd name="T50" fmla="*/ 378 w 430"/>
                  <a:gd name="T51" fmla="*/ 223 h 379"/>
                  <a:gd name="T52" fmla="*/ 346 w 430"/>
                  <a:gd name="T53" fmla="*/ 259 h 379"/>
                  <a:gd name="T54" fmla="*/ 46 w 430"/>
                  <a:gd name="T55" fmla="*/ 141 h 379"/>
                  <a:gd name="T56" fmla="*/ 82 w 430"/>
                  <a:gd name="T57" fmla="*/ 31 h 379"/>
                  <a:gd name="T58" fmla="*/ 346 w 430"/>
                  <a:gd name="T59" fmla="*/ 31 h 379"/>
                  <a:gd name="T60" fmla="*/ 378 w 430"/>
                  <a:gd name="T61" fmla="*/ 141 h 379"/>
                  <a:gd name="T62" fmla="*/ 46 w 430"/>
                  <a:gd name="T63" fmla="*/ 14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0" h="379">
                    <a:moveTo>
                      <a:pt x="378" y="22"/>
                    </a:moveTo>
                    <a:cubicBezTo>
                      <a:pt x="374" y="9"/>
                      <a:pt x="360" y="0"/>
                      <a:pt x="346" y="0"/>
                    </a:cubicBezTo>
                    <a:lnTo>
                      <a:pt x="82" y="0"/>
                    </a:lnTo>
                    <a:cubicBezTo>
                      <a:pt x="64" y="0"/>
                      <a:pt x="55" y="9"/>
                      <a:pt x="50" y="22"/>
                    </a:cubicBezTo>
                    <a:lnTo>
                      <a:pt x="0" y="164"/>
                    </a:lnTo>
                    <a:lnTo>
                      <a:pt x="0" y="355"/>
                    </a:lnTo>
                    <a:cubicBezTo>
                      <a:pt x="0" y="369"/>
                      <a:pt x="9" y="378"/>
                      <a:pt x="23" y="378"/>
                    </a:cubicBezTo>
                    <a:lnTo>
                      <a:pt x="46" y="378"/>
                    </a:lnTo>
                    <a:cubicBezTo>
                      <a:pt x="59" y="378"/>
                      <a:pt x="69" y="369"/>
                      <a:pt x="69" y="355"/>
                    </a:cubicBezTo>
                    <a:lnTo>
                      <a:pt x="69" y="332"/>
                    </a:lnTo>
                    <a:lnTo>
                      <a:pt x="356" y="332"/>
                    </a:lnTo>
                    <a:lnTo>
                      <a:pt x="356" y="355"/>
                    </a:lnTo>
                    <a:cubicBezTo>
                      <a:pt x="356" y="369"/>
                      <a:pt x="365" y="378"/>
                      <a:pt x="378" y="378"/>
                    </a:cubicBezTo>
                    <a:lnTo>
                      <a:pt x="406" y="378"/>
                    </a:lnTo>
                    <a:cubicBezTo>
                      <a:pt x="419" y="378"/>
                      <a:pt x="429" y="369"/>
                      <a:pt x="429" y="355"/>
                    </a:cubicBezTo>
                    <a:lnTo>
                      <a:pt x="429" y="164"/>
                    </a:lnTo>
                    <a:lnTo>
                      <a:pt x="378" y="22"/>
                    </a:lnTo>
                    <a:close/>
                    <a:moveTo>
                      <a:pt x="82" y="259"/>
                    </a:moveTo>
                    <a:cubicBezTo>
                      <a:pt x="64" y="259"/>
                      <a:pt x="46" y="241"/>
                      <a:pt x="46" y="223"/>
                    </a:cubicBezTo>
                    <a:cubicBezTo>
                      <a:pt x="46" y="205"/>
                      <a:pt x="64" y="186"/>
                      <a:pt x="82" y="186"/>
                    </a:cubicBezTo>
                    <a:cubicBezTo>
                      <a:pt x="100" y="186"/>
                      <a:pt x="119" y="205"/>
                      <a:pt x="119" y="223"/>
                    </a:cubicBezTo>
                    <a:cubicBezTo>
                      <a:pt x="119" y="241"/>
                      <a:pt x="100" y="259"/>
                      <a:pt x="82" y="259"/>
                    </a:cubicBezTo>
                    <a:close/>
                    <a:moveTo>
                      <a:pt x="346" y="259"/>
                    </a:moveTo>
                    <a:cubicBezTo>
                      <a:pt x="324" y="259"/>
                      <a:pt x="310" y="241"/>
                      <a:pt x="310" y="223"/>
                    </a:cubicBezTo>
                    <a:cubicBezTo>
                      <a:pt x="310" y="205"/>
                      <a:pt x="326" y="186"/>
                      <a:pt x="346" y="186"/>
                    </a:cubicBezTo>
                    <a:cubicBezTo>
                      <a:pt x="367" y="186"/>
                      <a:pt x="378" y="205"/>
                      <a:pt x="378" y="223"/>
                    </a:cubicBezTo>
                    <a:cubicBezTo>
                      <a:pt x="378" y="241"/>
                      <a:pt x="365" y="259"/>
                      <a:pt x="346" y="259"/>
                    </a:cubicBezTo>
                    <a:close/>
                    <a:moveTo>
                      <a:pt x="46" y="141"/>
                    </a:moveTo>
                    <a:lnTo>
                      <a:pt x="82" y="31"/>
                    </a:lnTo>
                    <a:lnTo>
                      <a:pt x="346" y="31"/>
                    </a:lnTo>
                    <a:lnTo>
                      <a:pt x="378" y="141"/>
                    </a:lnTo>
                    <a:lnTo>
                      <a:pt x="46" y="141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" name="Freeform 91">
                <a:extLst>
                  <a:ext uri="{FF2B5EF4-FFF2-40B4-BE49-F238E27FC236}">
                    <a16:creationId xmlns:a16="http://schemas.microsoft.com/office/drawing/2014/main" id="{46B87145-D510-4176-8BCE-55308C16A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915" y="3275608"/>
                <a:ext cx="104526" cy="91726"/>
              </a:xfrm>
              <a:custGeom>
                <a:avLst/>
                <a:gdLst>
                  <a:gd name="T0" fmla="*/ 378 w 430"/>
                  <a:gd name="T1" fmla="*/ 22 h 379"/>
                  <a:gd name="T2" fmla="*/ 346 w 430"/>
                  <a:gd name="T3" fmla="*/ 0 h 379"/>
                  <a:gd name="T4" fmla="*/ 82 w 430"/>
                  <a:gd name="T5" fmla="*/ 0 h 379"/>
                  <a:gd name="T6" fmla="*/ 50 w 430"/>
                  <a:gd name="T7" fmla="*/ 22 h 379"/>
                  <a:gd name="T8" fmla="*/ 0 w 430"/>
                  <a:gd name="T9" fmla="*/ 164 h 379"/>
                  <a:gd name="T10" fmla="*/ 0 w 430"/>
                  <a:gd name="T11" fmla="*/ 355 h 379"/>
                  <a:gd name="T12" fmla="*/ 23 w 430"/>
                  <a:gd name="T13" fmla="*/ 378 h 379"/>
                  <a:gd name="T14" fmla="*/ 46 w 430"/>
                  <a:gd name="T15" fmla="*/ 378 h 379"/>
                  <a:gd name="T16" fmla="*/ 69 w 430"/>
                  <a:gd name="T17" fmla="*/ 355 h 379"/>
                  <a:gd name="T18" fmla="*/ 69 w 430"/>
                  <a:gd name="T19" fmla="*/ 332 h 379"/>
                  <a:gd name="T20" fmla="*/ 356 w 430"/>
                  <a:gd name="T21" fmla="*/ 332 h 379"/>
                  <a:gd name="T22" fmla="*/ 356 w 430"/>
                  <a:gd name="T23" fmla="*/ 355 h 379"/>
                  <a:gd name="T24" fmla="*/ 378 w 430"/>
                  <a:gd name="T25" fmla="*/ 378 h 379"/>
                  <a:gd name="T26" fmla="*/ 406 w 430"/>
                  <a:gd name="T27" fmla="*/ 378 h 379"/>
                  <a:gd name="T28" fmla="*/ 429 w 430"/>
                  <a:gd name="T29" fmla="*/ 355 h 379"/>
                  <a:gd name="T30" fmla="*/ 429 w 430"/>
                  <a:gd name="T31" fmla="*/ 164 h 379"/>
                  <a:gd name="T32" fmla="*/ 378 w 430"/>
                  <a:gd name="T33" fmla="*/ 22 h 379"/>
                  <a:gd name="T34" fmla="*/ 82 w 430"/>
                  <a:gd name="T35" fmla="*/ 259 h 379"/>
                  <a:gd name="T36" fmla="*/ 46 w 430"/>
                  <a:gd name="T37" fmla="*/ 223 h 379"/>
                  <a:gd name="T38" fmla="*/ 82 w 430"/>
                  <a:gd name="T39" fmla="*/ 186 h 379"/>
                  <a:gd name="T40" fmla="*/ 119 w 430"/>
                  <a:gd name="T41" fmla="*/ 223 h 379"/>
                  <a:gd name="T42" fmla="*/ 82 w 430"/>
                  <a:gd name="T43" fmla="*/ 259 h 379"/>
                  <a:gd name="T44" fmla="*/ 346 w 430"/>
                  <a:gd name="T45" fmla="*/ 259 h 379"/>
                  <a:gd name="T46" fmla="*/ 310 w 430"/>
                  <a:gd name="T47" fmla="*/ 223 h 379"/>
                  <a:gd name="T48" fmla="*/ 346 w 430"/>
                  <a:gd name="T49" fmla="*/ 186 h 379"/>
                  <a:gd name="T50" fmla="*/ 378 w 430"/>
                  <a:gd name="T51" fmla="*/ 223 h 379"/>
                  <a:gd name="T52" fmla="*/ 346 w 430"/>
                  <a:gd name="T53" fmla="*/ 259 h 379"/>
                  <a:gd name="T54" fmla="*/ 46 w 430"/>
                  <a:gd name="T55" fmla="*/ 141 h 379"/>
                  <a:gd name="T56" fmla="*/ 82 w 430"/>
                  <a:gd name="T57" fmla="*/ 31 h 379"/>
                  <a:gd name="T58" fmla="*/ 346 w 430"/>
                  <a:gd name="T59" fmla="*/ 31 h 379"/>
                  <a:gd name="T60" fmla="*/ 378 w 430"/>
                  <a:gd name="T61" fmla="*/ 141 h 379"/>
                  <a:gd name="T62" fmla="*/ 46 w 430"/>
                  <a:gd name="T63" fmla="*/ 14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0" h="379">
                    <a:moveTo>
                      <a:pt x="378" y="22"/>
                    </a:moveTo>
                    <a:cubicBezTo>
                      <a:pt x="374" y="9"/>
                      <a:pt x="360" y="0"/>
                      <a:pt x="346" y="0"/>
                    </a:cubicBezTo>
                    <a:lnTo>
                      <a:pt x="82" y="0"/>
                    </a:lnTo>
                    <a:cubicBezTo>
                      <a:pt x="64" y="0"/>
                      <a:pt x="55" y="9"/>
                      <a:pt x="50" y="22"/>
                    </a:cubicBezTo>
                    <a:lnTo>
                      <a:pt x="0" y="164"/>
                    </a:lnTo>
                    <a:lnTo>
                      <a:pt x="0" y="355"/>
                    </a:lnTo>
                    <a:cubicBezTo>
                      <a:pt x="0" y="369"/>
                      <a:pt x="9" y="378"/>
                      <a:pt x="23" y="378"/>
                    </a:cubicBezTo>
                    <a:lnTo>
                      <a:pt x="46" y="378"/>
                    </a:lnTo>
                    <a:cubicBezTo>
                      <a:pt x="59" y="378"/>
                      <a:pt x="69" y="369"/>
                      <a:pt x="69" y="355"/>
                    </a:cubicBezTo>
                    <a:lnTo>
                      <a:pt x="69" y="332"/>
                    </a:lnTo>
                    <a:lnTo>
                      <a:pt x="356" y="332"/>
                    </a:lnTo>
                    <a:lnTo>
                      <a:pt x="356" y="355"/>
                    </a:lnTo>
                    <a:cubicBezTo>
                      <a:pt x="356" y="369"/>
                      <a:pt x="365" y="378"/>
                      <a:pt x="378" y="378"/>
                    </a:cubicBezTo>
                    <a:lnTo>
                      <a:pt x="406" y="378"/>
                    </a:lnTo>
                    <a:cubicBezTo>
                      <a:pt x="419" y="378"/>
                      <a:pt x="429" y="369"/>
                      <a:pt x="429" y="355"/>
                    </a:cubicBezTo>
                    <a:lnTo>
                      <a:pt x="429" y="164"/>
                    </a:lnTo>
                    <a:lnTo>
                      <a:pt x="378" y="22"/>
                    </a:lnTo>
                    <a:close/>
                    <a:moveTo>
                      <a:pt x="82" y="259"/>
                    </a:moveTo>
                    <a:cubicBezTo>
                      <a:pt x="64" y="259"/>
                      <a:pt x="46" y="241"/>
                      <a:pt x="46" y="223"/>
                    </a:cubicBezTo>
                    <a:cubicBezTo>
                      <a:pt x="46" y="205"/>
                      <a:pt x="64" y="186"/>
                      <a:pt x="82" y="186"/>
                    </a:cubicBezTo>
                    <a:cubicBezTo>
                      <a:pt x="100" y="186"/>
                      <a:pt x="119" y="205"/>
                      <a:pt x="119" y="223"/>
                    </a:cubicBezTo>
                    <a:cubicBezTo>
                      <a:pt x="119" y="241"/>
                      <a:pt x="100" y="259"/>
                      <a:pt x="82" y="259"/>
                    </a:cubicBezTo>
                    <a:close/>
                    <a:moveTo>
                      <a:pt x="346" y="259"/>
                    </a:moveTo>
                    <a:cubicBezTo>
                      <a:pt x="324" y="259"/>
                      <a:pt x="310" y="241"/>
                      <a:pt x="310" y="223"/>
                    </a:cubicBezTo>
                    <a:cubicBezTo>
                      <a:pt x="310" y="205"/>
                      <a:pt x="326" y="186"/>
                      <a:pt x="346" y="186"/>
                    </a:cubicBezTo>
                    <a:cubicBezTo>
                      <a:pt x="367" y="186"/>
                      <a:pt x="378" y="205"/>
                      <a:pt x="378" y="223"/>
                    </a:cubicBezTo>
                    <a:cubicBezTo>
                      <a:pt x="378" y="241"/>
                      <a:pt x="365" y="259"/>
                      <a:pt x="346" y="259"/>
                    </a:cubicBezTo>
                    <a:close/>
                    <a:moveTo>
                      <a:pt x="46" y="141"/>
                    </a:moveTo>
                    <a:lnTo>
                      <a:pt x="82" y="31"/>
                    </a:lnTo>
                    <a:lnTo>
                      <a:pt x="346" y="31"/>
                    </a:lnTo>
                    <a:lnTo>
                      <a:pt x="378" y="141"/>
                    </a:lnTo>
                    <a:lnTo>
                      <a:pt x="46" y="141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57E72832-724D-474B-9C82-87DC2D7E9BD0}"/>
                </a:ext>
              </a:extLst>
            </p:cNvPr>
            <p:cNvSpPr/>
            <p:nvPr/>
          </p:nvSpPr>
          <p:spPr>
            <a:xfrm>
              <a:off x="2047978" y="3965589"/>
              <a:ext cx="252028" cy="2520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E9AE9362-5EA2-4169-9719-4D65B6E07A73}"/>
                </a:ext>
              </a:extLst>
            </p:cNvPr>
            <p:cNvSpPr/>
            <p:nvPr/>
          </p:nvSpPr>
          <p:spPr>
            <a:xfrm>
              <a:off x="2459595" y="3825043"/>
              <a:ext cx="183345" cy="174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26592BD-FD30-44FE-B8CB-2DD4F7AFFC16}"/>
              </a:ext>
            </a:extLst>
          </p:cNvPr>
          <p:cNvGrpSpPr/>
          <p:nvPr/>
        </p:nvGrpSpPr>
        <p:grpSpPr>
          <a:xfrm>
            <a:off x="3880159" y="2261084"/>
            <a:ext cx="1260140" cy="910625"/>
            <a:chOff x="1919536" y="3667215"/>
            <a:chExt cx="804588" cy="581426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40E564A9-8C3F-492A-A8D1-A2342D1A787D}"/>
                </a:ext>
              </a:extLst>
            </p:cNvPr>
            <p:cNvGrpSpPr/>
            <p:nvPr/>
          </p:nvGrpSpPr>
          <p:grpSpPr>
            <a:xfrm>
              <a:off x="1919536" y="3667215"/>
              <a:ext cx="804588" cy="581426"/>
              <a:chOff x="371364" y="3068960"/>
              <a:chExt cx="804588" cy="581426"/>
            </a:xfrm>
            <a:solidFill>
              <a:schemeClr val="bg1"/>
            </a:solidFill>
          </p:grpSpPr>
          <p:sp>
            <p:nvSpPr>
              <p:cNvPr id="25" name="Freeform 140">
                <a:extLst>
                  <a:ext uri="{FF2B5EF4-FFF2-40B4-BE49-F238E27FC236}">
                    <a16:creationId xmlns:a16="http://schemas.microsoft.com/office/drawing/2014/main" id="{93BB8042-BCA1-41F7-9C7A-A0E574F00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364" y="3068960"/>
                <a:ext cx="804588" cy="581426"/>
              </a:xfrm>
              <a:custGeom>
                <a:avLst/>
                <a:gdLst>
                  <a:gd name="T0" fmla="*/ 493 w 494"/>
                  <a:gd name="T1" fmla="*/ 313 h 356"/>
                  <a:gd name="T2" fmla="*/ 493 w 494"/>
                  <a:gd name="T3" fmla="*/ 43 h 356"/>
                  <a:gd name="T4" fmla="*/ 450 w 494"/>
                  <a:gd name="T5" fmla="*/ 0 h 356"/>
                  <a:gd name="T6" fmla="*/ 48 w 494"/>
                  <a:gd name="T7" fmla="*/ 0 h 356"/>
                  <a:gd name="T8" fmla="*/ 0 w 494"/>
                  <a:gd name="T9" fmla="*/ 43 h 356"/>
                  <a:gd name="T10" fmla="*/ 0 w 494"/>
                  <a:gd name="T11" fmla="*/ 313 h 356"/>
                  <a:gd name="T12" fmla="*/ 48 w 494"/>
                  <a:gd name="T13" fmla="*/ 355 h 356"/>
                  <a:gd name="T14" fmla="*/ 450 w 494"/>
                  <a:gd name="T15" fmla="*/ 355 h 356"/>
                  <a:gd name="T16" fmla="*/ 493 w 494"/>
                  <a:gd name="T17" fmla="*/ 313 h 356"/>
                  <a:gd name="T18" fmla="*/ 167 w 494"/>
                  <a:gd name="T19" fmla="*/ 188 h 356"/>
                  <a:gd name="T20" fmla="*/ 223 w 494"/>
                  <a:gd name="T21" fmla="*/ 257 h 356"/>
                  <a:gd name="T22" fmla="*/ 305 w 494"/>
                  <a:gd name="T23" fmla="*/ 154 h 356"/>
                  <a:gd name="T24" fmla="*/ 403 w 494"/>
                  <a:gd name="T25" fmla="*/ 291 h 356"/>
                  <a:gd name="T26" fmla="*/ 90 w 494"/>
                  <a:gd name="T27" fmla="*/ 291 h 356"/>
                  <a:gd name="T28" fmla="*/ 167 w 494"/>
                  <a:gd name="T29" fmla="*/ 188 h 356"/>
                  <a:gd name="connsiteX0" fmla="*/ 9980 w 9980"/>
                  <a:gd name="connsiteY0" fmla="*/ 8792 h 9972"/>
                  <a:gd name="connsiteX1" fmla="*/ 9980 w 9980"/>
                  <a:gd name="connsiteY1" fmla="*/ 1208 h 9972"/>
                  <a:gd name="connsiteX2" fmla="*/ 9109 w 9980"/>
                  <a:gd name="connsiteY2" fmla="*/ 0 h 9972"/>
                  <a:gd name="connsiteX3" fmla="*/ 972 w 9980"/>
                  <a:gd name="connsiteY3" fmla="*/ 0 h 9972"/>
                  <a:gd name="connsiteX4" fmla="*/ 0 w 9980"/>
                  <a:gd name="connsiteY4" fmla="*/ 1208 h 9972"/>
                  <a:gd name="connsiteX5" fmla="*/ 0 w 9980"/>
                  <a:gd name="connsiteY5" fmla="*/ 8792 h 9972"/>
                  <a:gd name="connsiteX6" fmla="*/ 972 w 9980"/>
                  <a:gd name="connsiteY6" fmla="*/ 9972 h 9972"/>
                  <a:gd name="connsiteX7" fmla="*/ 9109 w 9980"/>
                  <a:gd name="connsiteY7" fmla="*/ 9972 h 9972"/>
                  <a:gd name="connsiteX8" fmla="*/ 9980 w 9980"/>
                  <a:gd name="connsiteY8" fmla="*/ 8792 h 9972"/>
                  <a:gd name="connsiteX9" fmla="*/ 3381 w 9980"/>
                  <a:gd name="connsiteY9" fmla="*/ 5281 h 9972"/>
                  <a:gd name="connsiteX10" fmla="*/ 6089 w 9980"/>
                  <a:gd name="connsiteY10" fmla="*/ 3908 h 9972"/>
                  <a:gd name="connsiteX11" fmla="*/ 6174 w 9980"/>
                  <a:gd name="connsiteY11" fmla="*/ 4326 h 9972"/>
                  <a:gd name="connsiteX12" fmla="*/ 8158 w 9980"/>
                  <a:gd name="connsiteY12" fmla="*/ 8174 h 9972"/>
                  <a:gd name="connsiteX13" fmla="*/ 1822 w 9980"/>
                  <a:gd name="connsiteY13" fmla="*/ 8174 h 9972"/>
                  <a:gd name="connsiteX14" fmla="*/ 3381 w 9980"/>
                  <a:gd name="connsiteY14" fmla="*/ 5281 h 9972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  <a:gd name="connsiteX9" fmla="*/ 3388 w 10000"/>
                  <a:gd name="connsiteY9" fmla="*/ 5296 h 10000"/>
                  <a:gd name="connsiteX10" fmla="*/ 6101 w 10000"/>
                  <a:gd name="connsiteY10" fmla="*/ 3919 h 10000"/>
                  <a:gd name="connsiteX11" fmla="*/ 8174 w 10000"/>
                  <a:gd name="connsiteY11" fmla="*/ 8197 h 10000"/>
                  <a:gd name="connsiteX12" fmla="*/ 1826 w 10000"/>
                  <a:gd name="connsiteY12" fmla="*/ 8197 h 10000"/>
                  <a:gd name="connsiteX13" fmla="*/ 3388 w 10000"/>
                  <a:gd name="connsiteY13" fmla="*/ 5296 h 10000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  <a:gd name="connsiteX9" fmla="*/ 3388 w 10000"/>
                  <a:gd name="connsiteY9" fmla="*/ 5296 h 10000"/>
                  <a:gd name="connsiteX10" fmla="*/ 8174 w 10000"/>
                  <a:gd name="connsiteY10" fmla="*/ 8197 h 10000"/>
                  <a:gd name="connsiteX11" fmla="*/ 1826 w 10000"/>
                  <a:gd name="connsiteY11" fmla="*/ 8197 h 10000"/>
                  <a:gd name="connsiteX12" fmla="*/ 3388 w 10000"/>
                  <a:gd name="connsiteY12" fmla="*/ 5296 h 10000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  <a:gd name="connsiteX9" fmla="*/ 1826 w 10000"/>
                  <a:gd name="connsiteY9" fmla="*/ 8197 h 10000"/>
                  <a:gd name="connsiteX10" fmla="*/ 8174 w 10000"/>
                  <a:gd name="connsiteY10" fmla="*/ 8197 h 10000"/>
                  <a:gd name="connsiteX11" fmla="*/ 1826 w 10000"/>
                  <a:gd name="connsiteY11" fmla="*/ 8197 h 10000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00">
                    <a:moveTo>
                      <a:pt x="10000" y="8817"/>
                    </a:moveTo>
                    <a:lnTo>
                      <a:pt x="10000" y="1211"/>
                    </a:lnTo>
                    <a:cubicBezTo>
                      <a:pt x="10000" y="479"/>
                      <a:pt x="9574" y="0"/>
                      <a:pt x="9127" y="0"/>
                    </a:cubicBezTo>
                    <a:lnTo>
                      <a:pt x="974" y="0"/>
                    </a:lnTo>
                    <a:cubicBezTo>
                      <a:pt x="446" y="0"/>
                      <a:pt x="0" y="479"/>
                      <a:pt x="0" y="1211"/>
                    </a:cubicBezTo>
                    <a:lnTo>
                      <a:pt x="0" y="8817"/>
                    </a:lnTo>
                    <a:cubicBezTo>
                      <a:pt x="0" y="9521"/>
                      <a:pt x="446" y="10000"/>
                      <a:pt x="974" y="10000"/>
                    </a:cubicBezTo>
                    <a:lnTo>
                      <a:pt x="9127" y="10000"/>
                    </a:lnTo>
                    <a:cubicBezTo>
                      <a:pt x="9574" y="10000"/>
                      <a:pt x="10000" y="9521"/>
                      <a:pt x="10000" y="88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6" name="Freeform 91">
                <a:extLst>
                  <a:ext uri="{FF2B5EF4-FFF2-40B4-BE49-F238E27FC236}">
                    <a16:creationId xmlns:a16="http://schemas.microsoft.com/office/drawing/2014/main" id="{DEBF395D-81F5-42F8-BC0D-55190345E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243" y="3429000"/>
                <a:ext cx="165211" cy="144981"/>
              </a:xfrm>
              <a:custGeom>
                <a:avLst/>
                <a:gdLst>
                  <a:gd name="T0" fmla="*/ 378 w 430"/>
                  <a:gd name="T1" fmla="*/ 22 h 379"/>
                  <a:gd name="T2" fmla="*/ 346 w 430"/>
                  <a:gd name="T3" fmla="*/ 0 h 379"/>
                  <a:gd name="T4" fmla="*/ 82 w 430"/>
                  <a:gd name="T5" fmla="*/ 0 h 379"/>
                  <a:gd name="T6" fmla="*/ 50 w 430"/>
                  <a:gd name="T7" fmla="*/ 22 h 379"/>
                  <a:gd name="T8" fmla="*/ 0 w 430"/>
                  <a:gd name="T9" fmla="*/ 164 h 379"/>
                  <a:gd name="T10" fmla="*/ 0 w 430"/>
                  <a:gd name="T11" fmla="*/ 355 h 379"/>
                  <a:gd name="T12" fmla="*/ 23 w 430"/>
                  <a:gd name="T13" fmla="*/ 378 h 379"/>
                  <a:gd name="T14" fmla="*/ 46 w 430"/>
                  <a:gd name="T15" fmla="*/ 378 h 379"/>
                  <a:gd name="T16" fmla="*/ 69 w 430"/>
                  <a:gd name="T17" fmla="*/ 355 h 379"/>
                  <a:gd name="T18" fmla="*/ 69 w 430"/>
                  <a:gd name="T19" fmla="*/ 332 h 379"/>
                  <a:gd name="T20" fmla="*/ 356 w 430"/>
                  <a:gd name="T21" fmla="*/ 332 h 379"/>
                  <a:gd name="T22" fmla="*/ 356 w 430"/>
                  <a:gd name="T23" fmla="*/ 355 h 379"/>
                  <a:gd name="T24" fmla="*/ 378 w 430"/>
                  <a:gd name="T25" fmla="*/ 378 h 379"/>
                  <a:gd name="T26" fmla="*/ 406 w 430"/>
                  <a:gd name="T27" fmla="*/ 378 h 379"/>
                  <a:gd name="T28" fmla="*/ 429 w 430"/>
                  <a:gd name="T29" fmla="*/ 355 h 379"/>
                  <a:gd name="T30" fmla="*/ 429 w 430"/>
                  <a:gd name="T31" fmla="*/ 164 h 379"/>
                  <a:gd name="T32" fmla="*/ 378 w 430"/>
                  <a:gd name="T33" fmla="*/ 22 h 379"/>
                  <a:gd name="T34" fmla="*/ 82 w 430"/>
                  <a:gd name="T35" fmla="*/ 259 h 379"/>
                  <a:gd name="T36" fmla="*/ 46 w 430"/>
                  <a:gd name="T37" fmla="*/ 223 h 379"/>
                  <a:gd name="T38" fmla="*/ 82 w 430"/>
                  <a:gd name="T39" fmla="*/ 186 h 379"/>
                  <a:gd name="T40" fmla="*/ 119 w 430"/>
                  <a:gd name="T41" fmla="*/ 223 h 379"/>
                  <a:gd name="T42" fmla="*/ 82 w 430"/>
                  <a:gd name="T43" fmla="*/ 259 h 379"/>
                  <a:gd name="T44" fmla="*/ 346 w 430"/>
                  <a:gd name="T45" fmla="*/ 259 h 379"/>
                  <a:gd name="T46" fmla="*/ 310 w 430"/>
                  <a:gd name="T47" fmla="*/ 223 h 379"/>
                  <a:gd name="T48" fmla="*/ 346 w 430"/>
                  <a:gd name="T49" fmla="*/ 186 h 379"/>
                  <a:gd name="T50" fmla="*/ 378 w 430"/>
                  <a:gd name="T51" fmla="*/ 223 h 379"/>
                  <a:gd name="T52" fmla="*/ 346 w 430"/>
                  <a:gd name="T53" fmla="*/ 259 h 379"/>
                  <a:gd name="T54" fmla="*/ 46 w 430"/>
                  <a:gd name="T55" fmla="*/ 141 h 379"/>
                  <a:gd name="T56" fmla="*/ 82 w 430"/>
                  <a:gd name="T57" fmla="*/ 31 h 379"/>
                  <a:gd name="T58" fmla="*/ 346 w 430"/>
                  <a:gd name="T59" fmla="*/ 31 h 379"/>
                  <a:gd name="T60" fmla="*/ 378 w 430"/>
                  <a:gd name="T61" fmla="*/ 141 h 379"/>
                  <a:gd name="T62" fmla="*/ 46 w 430"/>
                  <a:gd name="T63" fmla="*/ 14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0" h="379">
                    <a:moveTo>
                      <a:pt x="378" y="22"/>
                    </a:moveTo>
                    <a:cubicBezTo>
                      <a:pt x="374" y="9"/>
                      <a:pt x="360" y="0"/>
                      <a:pt x="346" y="0"/>
                    </a:cubicBezTo>
                    <a:lnTo>
                      <a:pt x="82" y="0"/>
                    </a:lnTo>
                    <a:cubicBezTo>
                      <a:pt x="64" y="0"/>
                      <a:pt x="55" y="9"/>
                      <a:pt x="50" y="22"/>
                    </a:cubicBezTo>
                    <a:lnTo>
                      <a:pt x="0" y="164"/>
                    </a:lnTo>
                    <a:lnTo>
                      <a:pt x="0" y="355"/>
                    </a:lnTo>
                    <a:cubicBezTo>
                      <a:pt x="0" y="369"/>
                      <a:pt x="9" y="378"/>
                      <a:pt x="23" y="378"/>
                    </a:cubicBezTo>
                    <a:lnTo>
                      <a:pt x="46" y="378"/>
                    </a:lnTo>
                    <a:cubicBezTo>
                      <a:pt x="59" y="378"/>
                      <a:pt x="69" y="369"/>
                      <a:pt x="69" y="355"/>
                    </a:cubicBezTo>
                    <a:lnTo>
                      <a:pt x="69" y="332"/>
                    </a:lnTo>
                    <a:lnTo>
                      <a:pt x="356" y="332"/>
                    </a:lnTo>
                    <a:lnTo>
                      <a:pt x="356" y="355"/>
                    </a:lnTo>
                    <a:cubicBezTo>
                      <a:pt x="356" y="369"/>
                      <a:pt x="365" y="378"/>
                      <a:pt x="378" y="378"/>
                    </a:cubicBezTo>
                    <a:lnTo>
                      <a:pt x="406" y="378"/>
                    </a:lnTo>
                    <a:cubicBezTo>
                      <a:pt x="419" y="378"/>
                      <a:pt x="429" y="369"/>
                      <a:pt x="429" y="355"/>
                    </a:cubicBezTo>
                    <a:lnTo>
                      <a:pt x="429" y="164"/>
                    </a:lnTo>
                    <a:lnTo>
                      <a:pt x="378" y="22"/>
                    </a:lnTo>
                    <a:close/>
                    <a:moveTo>
                      <a:pt x="82" y="259"/>
                    </a:moveTo>
                    <a:cubicBezTo>
                      <a:pt x="64" y="259"/>
                      <a:pt x="46" y="241"/>
                      <a:pt x="46" y="223"/>
                    </a:cubicBezTo>
                    <a:cubicBezTo>
                      <a:pt x="46" y="205"/>
                      <a:pt x="64" y="186"/>
                      <a:pt x="82" y="186"/>
                    </a:cubicBezTo>
                    <a:cubicBezTo>
                      <a:pt x="100" y="186"/>
                      <a:pt x="119" y="205"/>
                      <a:pt x="119" y="223"/>
                    </a:cubicBezTo>
                    <a:cubicBezTo>
                      <a:pt x="119" y="241"/>
                      <a:pt x="100" y="259"/>
                      <a:pt x="82" y="259"/>
                    </a:cubicBezTo>
                    <a:close/>
                    <a:moveTo>
                      <a:pt x="346" y="259"/>
                    </a:moveTo>
                    <a:cubicBezTo>
                      <a:pt x="324" y="259"/>
                      <a:pt x="310" y="241"/>
                      <a:pt x="310" y="223"/>
                    </a:cubicBezTo>
                    <a:cubicBezTo>
                      <a:pt x="310" y="205"/>
                      <a:pt x="326" y="186"/>
                      <a:pt x="346" y="186"/>
                    </a:cubicBezTo>
                    <a:cubicBezTo>
                      <a:pt x="367" y="186"/>
                      <a:pt x="378" y="205"/>
                      <a:pt x="378" y="223"/>
                    </a:cubicBezTo>
                    <a:cubicBezTo>
                      <a:pt x="378" y="241"/>
                      <a:pt x="365" y="259"/>
                      <a:pt x="346" y="259"/>
                    </a:cubicBezTo>
                    <a:close/>
                    <a:moveTo>
                      <a:pt x="46" y="141"/>
                    </a:moveTo>
                    <a:lnTo>
                      <a:pt x="82" y="31"/>
                    </a:lnTo>
                    <a:lnTo>
                      <a:pt x="346" y="31"/>
                    </a:lnTo>
                    <a:lnTo>
                      <a:pt x="378" y="141"/>
                    </a:lnTo>
                    <a:lnTo>
                      <a:pt x="46" y="1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27" name="Freeform 91">
                <a:extLst>
                  <a:ext uri="{FF2B5EF4-FFF2-40B4-BE49-F238E27FC236}">
                    <a16:creationId xmlns:a16="http://schemas.microsoft.com/office/drawing/2014/main" id="{93143787-4453-4022-BDF8-D868D4E69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915" y="3275608"/>
                <a:ext cx="104526" cy="91726"/>
              </a:xfrm>
              <a:custGeom>
                <a:avLst/>
                <a:gdLst>
                  <a:gd name="T0" fmla="*/ 378 w 430"/>
                  <a:gd name="T1" fmla="*/ 22 h 379"/>
                  <a:gd name="T2" fmla="*/ 346 w 430"/>
                  <a:gd name="T3" fmla="*/ 0 h 379"/>
                  <a:gd name="T4" fmla="*/ 82 w 430"/>
                  <a:gd name="T5" fmla="*/ 0 h 379"/>
                  <a:gd name="T6" fmla="*/ 50 w 430"/>
                  <a:gd name="T7" fmla="*/ 22 h 379"/>
                  <a:gd name="T8" fmla="*/ 0 w 430"/>
                  <a:gd name="T9" fmla="*/ 164 h 379"/>
                  <a:gd name="T10" fmla="*/ 0 w 430"/>
                  <a:gd name="T11" fmla="*/ 355 h 379"/>
                  <a:gd name="T12" fmla="*/ 23 w 430"/>
                  <a:gd name="T13" fmla="*/ 378 h 379"/>
                  <a:gd name="T14" fmla="*/ 46 w 430"/>
                  <a:gd name="T15" fmla="*/ 378 h 379"/>
                  <a:gd name="T16" fmla="*/ 69 w 430"/>
                  <a:gd name="T17" fmla="*/ 355 h 379"/>
                  <a:gd name="T18" fmla="*/ 69 w 430"/>
                  <a:gd name="T19" fmla="*/ 332 h 379"/>
                  <a:gd name="T20" fmla="*/ 356 w 430"/>
                  <a:gd name="T21" fmla="*/ 332 h 379"/>
                  <a:gd name="T22" fmla="*/ 356 w 430"/>
                  <a:gd name="T23" fmla="*/ 355 h 379"/>
                  <a:gd name="T24" fmla="*/ 378 w 430"/>
                  <a:gd name="T25" fmla="*/ 378 h 379"/>
                  <a:gd name="T26" fmla="*/ 406 w 430"/>
                  <a:gd name="T27" fmla="*/ 378 h 379"/>
                  <a:gd name="T28" fmla="*/ 429 w 430"/>
                  <a:gd name="T29" fmla="*/ 355 h 379"/>
                  <a:gd name="T30" fmla="*/ 429 w 430"/>
                  <a:gd name="T31" fmla="*/ 164 h 379"/>
                  <a:gd name="T32" fmla="*/ 378 w 430"/>
                  <a:gd name="T33" fmla="*/ 22 h 379"/>
                  <a:gd name="T34" fmla="*/ 82 w 430"/>
                  <a:gd name="T35" fmla="*/ 259 h 379"/>
                  <a:gd name="T36" fmla="*/ 46 w 430"/>
                  <a:gd name="T37" fmla="*/ 223 h 379"/>
                  <a:gd name="T38" fmla="*/ 82 w 430"/>
                  <a:gd name="T39" fmla="*/ 186 h 379"/>
                  <a:gd name="T40" fmla="*/ 119 w 430"/>
                  <a:gd name="T41" fmla="*/ 223 h 379"/>
                  <a:gd name="T42" fmla="*/ 82 w 430"/>
                  <a:gd name="T43" fmla="*/ 259 h 379"/>
                  <a:gd name="T44" fmla="*/ 346 w 430"/>
                  <a:gd name="T45" fmla="*/ 259 h 379"/>
                  <a:gd name="T46" fmla="*/ 310 w 430"/>
                  <a:gd name="T47" fmla="*/ 223 h 379"/>
                  <a:gd name="T48" fmla="*/ 346 w 430"/>
                  <a:gd name="T49" fmla="*/ 186 h 379"/>
                  <a:gd name="T50" fmla="*/ 378 w 430"/>
                  <a:gd name="T51" fmla="*/ 223 h 379"/>
                  <a:gd name="T52" fmla="*/ 346 w 430"/>
                  <a:gd name="T53" fmla="*/ 259 h 379"/>
                  <a:gd name="T54" fmla="*/ 46 w 430"/>
                  <a:gd name="T55" fmla="*/ 141 h 379"/>
                  <a:gd name="T56" fmla="*/ 82 w 430"/>
                  <a:gd name="T57" fmla="*/ 31 h 379"/>
                  <a:gd name="T58" fmla="*/ 346 w 430"/>
                  <a:gd name="T59" fmla="*/ 31 h 379"/>
                  <a:gd name="T60" fmla="*/ 378 w 430"/>
                  <a:gd name="T61" fmla="*/ 141 h 379"/>
                  <a:gd name="T62" fmla="*/ 46 w 430"/>
                  <a:gd name="T63" fmla="*/ 14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0" h="379">
                    <a:moveTo>
                      <a:pt x="378" y="22"/>
                    </a:moveTo>
                    <a:cubicBezTo>
                      <a:pt x="374" y="9"/>
                      <a:pt x="360" y="0"/>
                      <a:pt x="346" y="0"/>
                    </a:cubicBezTo>
                    <a:lnTo>
                      <a:pt x="82" y="0"/>
                    </a:lnTo>
                    <a:cubicBezTo>
                      <a:pt x="64" y="0"/>
                      <a:pt x="55" y="9"/>
                      <a:pt x="50" y="22"/>
                    </a:cubicBezTo>
                    <a:lnTo>
                      <a:pt x="0" y="164"/>
                    </a:lnTo>
                    <a:lnTo>
                      <a:pt x="0" y="355"/>
                    </a:lnTo>
                    <a:cubicBezTo>
                      <a:pt x="0" y="369"/>
                      <a:pt x="9" y="378"/>
                      <a:pt x="23" y="378"/>
                    </a:cubicBezTo>
                    <a:lnTo>
                      <a:pt x="46" y="378"/>
                    </a:lnTo>
                    <a:cubicBezTo>
                      <a:pt x="59" y="378"/>
                      <a:pt x="69" y="369"/>
                      <a:pt x="69" y="355"/>
                    </a:cubicBezTo>
                    <a:lnTo>
                      <a:pt x="69" y="332"/>
                    </a:lnTo>
                    <a:lnTo>
                      <a:pt x="356" y="332"/>
                    </a:lnTo>
                    <a:lnTo>
                      <a:pt x="356" y="355"/>
                    </a:lnTo>
                    <a:cubicBezTo>
                      <a:pt x="356" y="369"/>
                      <a:pt x="365" y="378"/>
                      <a:pt x="378" y="378"/>
                    </a:cubicBezTo>
                    <a:lnTo>
                      <a:pt x="406" y="378"/>
                    </a:lnTo>
                    <a:cubicBezTo>
                      <a:pt x="419" y="378"/>
                      <a:pt x="429" y="369"/>
                      <a:pt x="429" y="355"/>
                    </a:cubicBezTo>
                    <a:lnTo>
                      <a:pt x="429" y="164"/>
                    </a:lnTo>
                    <a:lnTo>
                      <a:pt x="378" y="22"/>
                    </a:lnTo>
                    <a:close/>
                    <a:moveTo>
                      <a:pt x="82" y="259"/>
                    </a:moveTo>
                    <a:cubicBezTo>
                      <a:pt x="64" y="259"/>
                      <a:pt x="46" y="241"/>
                      <a:pt x="46" y="223"/>
                    </a:cubicBezTo>
                    <a:cubicBezTo>
                      <a:pt x="46" y="205"/>
                      <a:pt x="64" y="186"/>
                      <a:pt x="82" y="186"/>
                    </a:cubicBezTo>
                    <a:cubicBezTo>
                      <a:pt x="100" y="186"/>
                      <a:pt x="119" y="205"/>
                      <a:pt x="119" y="223"/>
                    </a:cubicBezTo>
                    <a:cubicBezTo>
                      <a:pt x="119" y="241"/>
                      <a:pt x="100" y="259"/>
                      <a:pt x="82" y="259"/>
                    </a:cubicBezTo>
                    <a:close/>
                    <a:moveTo>
                      <a:pt x="346" y="259"/>
                    </a:moveTo>
                    <a:cubicBezTo>
                      <a:pt x="324" y="259"/>
                      <a:pt x="310" y="241"/>
                      <a:pt x="310" y="223"/>
                    </a:cubicBezTo>
                    <a:cubicBezTo>
                      <a:pt x="310" y="205"/>
                      <a:pt x="326" y="186"/>
                      <a:pt x="346" y="186"/>
                    </a:cubicBezTo>
                    <a:cubicBezTo>
                      <a:pt x="367" y="186"/>
                      <a:pt x="378" y="205"/>
                      <a:pt x="378" y="223"/>
                    </a:cubicBezTo>
                    <a:cubicBezTo>
                      <a:pt x="378" y="241"/>
                      <a:pt x="365" y="259"/>
                      <a:pt x="346" y="259"/>
                    </a:cubicBezTo>
                    <a:close/>
                    <a:moveTo>
                      <a:pt x="46" y="141"/>
                    </a:moveTo>
                    <a:lnTo>
                      <a:pt x="82" y="31"/>
                    </a:lnTo>
                    <a:lnTo>
                      <a:pt x="346" y="31"/>
                    </a:lnTo>
                    <a:lnTo>
                      <a:pt x="378" y="141"/>
                    </a:lnTo>
                    <a:lnTo>
                      <a:pt x="46" y="1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1280002-DADA-4F23-8B0E-A2E6F624513D}"/>
                </a:ext>
              </a:extLst>
            </p:cNvPr>
            <p:cNvSpPr/>
            <p:nvPr/>
          </p:nvSpPr>
          <p:spPr>
            <a:xfrm>
              <a:off x="2047978" y="3965589"/>
              <a:ext cx="252028" cy="2520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0047FEB-77D7-46B4-94F3-1EC8649CFBD5}"/>
                </a:ext>
              </a:extLst>
            </p:cNvPr>
            <p:cNvSpPr/>
            <p:nvPr/>
          </p:nvSpPr>
          <p:spPr>
            <a:xfrm>
              <a:off x="2459595" y="3825043"/>
              <a:ext cx="183345" cy="174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9112BE8-7D91-42D8-8252-8F33C7438342}"/>
              </a:ext>
            </a:extLst>
          </p:cNvPr>
          <p:cNvGrpSpPr/>
          <p:nvPr/>
        </p:nvGrpSpPr>
        <p:grpSpPr>
          <a:xfrm>
            <a:off x="5390247" y="2261084"/>
            <a:ext cx="1260140" cy="910625"/>
            <a:chOff x="1919536" y="3667215"/>
            <a:chExt cx="804588" cy="581426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A8FF785-91A7-4583-9C5B-791595292148}"/>
                </a:ext>
              </a:extLst>
            </p:cNvPr>
            <p:cNvGrpSpPr/>
            <p:nvPr/>
          </p:nvGrpSpPr>
          <p:grpSpPr>
            <a:xfrm>
              <a:off x="1919536" y="3667215"/>
              <a:ext cx="804588" cy="581426"/>
              <a:chOff x="371364" y="3068960"/>
              <a:chExt cx="804588" cy="581426"/>
            </a:xfrm>
            <a:solidFill>
              <a:schemeClr val="bg1"/>
            </a:solidFill>
          </p:grpSpPr>
          <p:sp>
            <p:nvSpPr>
              <p:cNvPr id="32" name="Freeform 140">
                <a:extLst>
                  <a:ext uri="{FF2B5EF4-FFF2-40B4-BE49-F238E27FC236}">
                    <a16:creationId xmlns:a16="http://schemas.microsoft.com/office/drawing/2014/main" id="{62D21922-226D-40B2-BADE-F5838E93A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364" y="3068960"/>
                <a:ext cx="804588" cy="581426"/>
              </a:xfrm>
              <a:custGeom>
                <a:avLst/>
                <a:gdLst>
                  <a:gd name="T0" fmla="*/ 493 w 494"/>
                  <a:gd name="T1" fmla="*/ 313 h 356"/>
                  <a:gd name="T2" fmla="*/ 493 w 494"/>
                  <a:gd name="T3" fmla="*/ 43 h 356"/>
                  <a:gd name="T4" fmla="*/ 450 w 494"/>
                  <a:gd name="T5" fmla="*/ 0 h 356"/>
                  <a:gd name="T6" fmla="*/ 48 w 494"/>
                  <a:gd name="T7" fmla="*/ 0 h 356"/>
                  <a:gd name="T8" fmla="*/ 0 w 494"/>
                  <a:gd name="T9" fmla="*/ 43 h 356"/>
                  <a:gd name="T10" fmla="*/ 0 w 494"/>
                  <a:gd name="T11" fmla="*/ 313 h 356"/>
                  <a:gd name="T12" fmla="*/ 48 w 494"/>
                  <a:gd name="T13" fmla="*/ 355 h 356"/>
                  <a:gd name="T14" fmla="*/ 450 w 494"/>
                  <a:gd name="T15" fmla="*/ 355 h 356"/>
                  <a:gd name="T16" fmla="*/ 493 w 494"/>
                  <a:gd name="T17" fmla="*/ 313 h 356"/>
                  <a:gd name="T18" fmla="*/ 167 w 494"/>
                  <a:gd name="T19" fmla="*/ 188 h 356"/>
                  <a:gd name="T20" fmla="*/ 223 w 494"/>
                  <a:gd name="T21" fmla="*/ 257 h 356"/>
                  <a:gd name="T22" fmla="*/ 305 w 494"/>
                  <a:gd name="T23" fmla="*/ 154 h 356"/>
                  <a:gd name="T24" fmla="*/ 403 w 494"/>
                  <a:gd name="T25" fmla="*/ 291 h 356"/>
                  <a:gd name="T26" fmla="*/ 90 w 494"/>
                  <a:gd name="T27" fmla="*/ 291 h 356"/>
                  <a:gd name="T28" fmla="*/ 167 w 494"/>
                  <a:gd name="T29" fmla="*/ 188 h 356"/>
                  <a:gd name="connsiteX0" fmla="*/ 9980 w 9980"/>
                  <a:gd name="connsiteY0" fmla="*/ 8792 h 9972"/>
                  <a:gd name="connsiteX1" fmla="*/ 9980 w 9980"/>
                  <a:gd name="connsiteY1" fmla="*/ 1208 h 9972"/>
                  <a:gd name="connsiteX2" fmla="*/ 9109 w 9980"/>
                  <a:gd name="connsiteY2" fmla="*/ 0 h 9972"/>
                  <a:gd name="connsiteX3" fmla="*/ 972 w 9980"/>
                  <a:gd name="connsiteY3" fmla="*/ 0 h 9972"/>
                  <a:gd name="connsiteX4" fmla="*/ 0 w 9980"/>
                  <a:gd name="connsiteY4" fmla="*/ 1208 h 9972"/>
                  <a:gd name="connsiteX5" fmla="*/ 0 w 9980"/>
                  <a:gd name="connsiteY5" fmla="*/ 8792 h 9972"/>
                  <a:gd name="connsiteX6" fmla="*/ 972 w 9980"/>
                  <a:gd name="connsiteY6" fmla="*/ 9972 h 9972"/>
                  <a:gd name="connsiteX7" fmla="*/ 9109 w 9980"/>
                  <a:gd name="connsiteY7" fmla="*/ 9972 h 9972"/>
                  <a:gd name="connsiteX8" fmla="*/ 9980 w 9980"/>
                  <a:gd name="connsiteY8" fmla="*/ 8792 h 9972"/>
                  <a:gd name="connsiteX9" fmla="*/ 3381 w 9980"/>
                  <a:gd name="connsiteY9" fmla="*/ 5281 h 9972"/>
                  <a:gd name="connsiteX10" fmla="*/ 6089 w 9980"/>
                  <a:gd name="connsiteY10" fmla="*/ 3908 h 9972"/>
                  <a:gd name="connsiteX11" fmla="*/ 6174 w 9980"/>
                  <a:gd name="connsiteY11" fmla="*/ 4326 h 9972"/>
                  <a:gd name="connsiteX12" fmla="*/ 8158 w 9980"/>
                  <a:gd name="connsiteY12" fmla="*/ 8174 h 9972"/>
                  <a:gd name="connsiteX13" fmla="*/ 1822 w 9980"/>
                  <a:gd name="connsiteY13" fmla="*/ 8174 h 9972"/>
                  <a:gd name="connsiteX14" fmla="*/ 3381 w 9980"/>
                  <a:gd name="connsiteY14" fmla="*/ 5281 h 9972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  <a:gd name="connsiteX9" fmla="*/ 3388 w 10000"/>
                  <a:gd name="connsiteY9" fmla="*/ 5296 h 10000"/>
                  <a:gd name="connsiteX10" fmla="*/ 6101 w 10000"/>
                  <a:gd name="connsiteY10" fmla="*/ 3919 h 10000"/>
                  <a:gd name="connsiteX11" fmla="*/ 8174 w 10000"/>
                  <a:gd name="connsiteY11" fmla="*/ 8197 h 10000"/>
                  <a:gd name="connsiteX12" fmla="*/ 1826 w 10000"/>
                  <a:gd name="connsiteY12" fmla="*/ 8197 h 10000"/>
                  <a:gd name="connsiteX13" fmla="*/ 3388 w 10000"/>
                  <a:gd name="connsiteY13" fmla="*/ 5296 h 10000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  <a:gd name="connsiteX9" fmla="*/ 3388 w 10000"/>
                  <a:gd name="connsiteY9" fmla="*/ 5296 h 10000"/>
                  <a:gd name="connsiteX10" fmla="*/ 8174 w 10000"/>
                  <a:gd name="connsiteY10" fmla="*/ 8197 h 10000"/>
                  <a:gd name="connsiteX11" fmla="*/ 1826 w 10000"/>
                  <a:gd name="connsiteY11" fmla="*/ 8197 h 10000"/>
                  <a:gd name="connsiteX12" fmla="*/ 3388 w 10000"/>
                  <a:gd name="connsiteY12" fmla="*/ 5296 h 10000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  <a:gd name="connsiteX9" fmla="*/ 1826 w 10000"/>
                  <a:gd name="connsiteY9" fmla="*/ 8197 h 10000"/>
                  <a:gd name="connsiteX10" fmla="*/ 8174 w 10000"/>
                  <a:gd name="connsiteY10" fmla="*/ 8197 h 10000"/>
                  <a:gd name="connsiteX11" fmla="*/ 1826 w 10000"/>
                  <a:gd name="connsiteY11" fmla="*/ 8197 h 10000"/>
                  <a:gd name="connsiteX0" fmla="*/ 10000 w 10000"/>
                  <a:gd name="connsiteY0" fmla="*/ 8817 h 10000"/>
                  <a:gd name="connsiteX1" fmla="*/ 10000 w 10000"/>
                  <a:gd name="connsiteY1" fmla="*/ 1211 h 10000"/>
                  <a:gd name="connsiteX2" fmla="*/ 9127 w 10000"/>
                  <a:gd name="connsiteY2" fmla="*/ 0 h 10000"/>
                  <a:gd name="connsiteX3" fmla="*/ 974 w 10000"/>
                  <a:gd name="connsiteY3" fmla="*/ 0 h 10000"/>
                  <a:gd name="connsiteX4" fmla="*/ 0 w 10000"/>
                  <a:gd name="connsiteY4" fmla="*/ 1211 h 10000"/>
                  <a:gd name="connsiteX5" fmla="*/ 0 w 10000"/>
                  <a:gd name="connsiteY5" fmla="*/ 8817 h 10000"/>
                  <a:gd name="connsiteX6" fmla="*/ 974 w 10000"/>
                  <a:gd name="connsiteY6" fmla="*/ 10000 h 10000"/>
                  <a:gd name="connsiteX7" fmla="*/ 9127 w 10000"/>
                  <a:gd name="connsiteY7" fmla="*/ 10000 h 10000"/>
                  <a:gd name="connsiteX8" fmla="*/ 10000 w 10000"/>
                  <a:gd name="connsiteY8" fmla="*/ 881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00">
                    <a:moveTo>
                      <a:pt x="10000" y="8817"/>
                    </a:moveTo>
                    <a:lnTo>
                      <a:pt x="10000" y="1211"/>
                    </a:lnTo>
                    <a:cubicBezTo>
                      <a:pt x="10000" y="479"/>
                      <a:pt x="9574" y="0"/>
                      <a:pt x="9127" y="0"/>
                    </a:cubicBezTo>
                    <a:lnTo>
                      <a:pt x="974" y="0"/>
                    </a:lnTo>
                    <a:cubicBezTo>
                      <a:pt x="446" y="0"/>
                      <a:pt x="0" y="479"/>
                      <a:pt x="0" y="1211"/>
                    </a:cubicBezTo>
                    <a:lnTo>
                      <a:pt x="0" y="8817"/>
                    </a:lnTo>
                    <a:cubicBezTo>
                      <a:pt x="0" y="9521"/>
                      <a:pt x="446" y="10000"/>
                      <a:pt x="974" y="10000"/>
                    </a:cubicBezTo>
                    <a:lnTo>
                      <a:pt x="9127" y="10000"/>
                    </a:lnTo>
                    <a:cubicBezTo>
                      <a:pt x="9574" y="10000"/>
                      <a:pt x="10000" y="9521"/>
                      <a:pt x="10000" y="8817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33" name="Freeform 91">
                <a:extLst>
                  <a:ext uri="{FF2B5EF4-FFF2-40B4-BE49-F238E27FC236}">
                    <a16:creationId xmlns:a16="http://schemas.microsoft.com/office/drawing/2014/main" id="{1C1092B4-07BA-4314-A1A6-FCFB4A5FD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243" y="3429000"/>
                <a:ext cx="165211" cy="144981"/>
              </a:xfrm>
              <a:custGeom>
                <a:avLst/>
                <a:gdLst>
                  <a:gd name="T0" fmla="*/ 378 w 430"/>
                  <a:gd name="T1" fmla="*/ 22 h 379"/>
                  <a:gd name="T2" fmla="*/ 346 w 430"/>
                  <a:gd name="T3" fmla="*/ 0 h 379"/>
                  <a:gd name="T4" fmla="*/ 82 w 430"/>
                  <a:gd name="T5" fmla="*/ 0 h 379"/>
                  <a:gd name="T6" fmla="*/ 50 w 430"/>
                  <a:gd name="T7" fmla="*/ 22 h 379"/>
                  <a:gd name="T8" fmla="*/ 0 w 430"/>
                  <a:gd name="T9" fmla="*/ 164 h 379"/>
                  <a:gd name="T10" fmla="*/ 0 w 430"/>
                  <a:gd name="T11" fmla="*/ 355 h 379"/>
                  <a:gd name="T12" fmla="*/ 23 w 430"/>
                  <a:gd name="T13" fmla="*/ 378 h 379"/>
                  <a:gd name="T14" fmla="*/ 46 w 430"/>
                  <a:gd name="T15" fmla="*/ 378 h 379"/>
                  <a:gd name="T16" fmla="*/ 69 w 430"/>
                  <a:gd name="T17" fmla="*/ 355 h 379"/>
                  <a:gd name="T18" fmla="*/ 69 w 430"/>
                  <a:gd name="T19" fmla="*/ 332 h 379"/>
                  <a:gd name="T20" fmla="*/ 356 w 430"/>
                  <a:gd name="T21" fmla="*/ 332 h 379"/>
                  <a:gd name="T22" fmla="*/ 356 w 430"/>
                  <a:gd name="T23" fmla="*/ 355 h 379"/>
                  <a:gd name="T24" fmla="*/ 378 w 430"/>
                  <a:gd name="T25" fmla="*/ 378 h 379"/>
                  <a:gd name="T26" fmla="*/ 406 w 430"/>
                  <a:gd name="T27" fmla="*/ 378 h 379"/>
                  <a:gd name="T28" fmla="*/ 429 w 430"/>
                  <a:gd name="T29" fmla="*/ 355 h 379"/>
                  <a:gd name="T30" fmla="*/ 429 w 430"/>
                  <a:gd name="T31" fmla="*/ 164 h 379"/>
                  <a:gd name="T32" fmla="*/ 378 w 430"/>
                  <a:gd name="T33" fmla="*/ 22 h 379"/>
                  <a:gd name="T34" fmla="*/ 82 w 430"/>
                  <a:gd name="T35" fmla="*/ 259 h 379"/>
                  <a:gd name="T36" fmla="*/ 46 w 430"/>
                  <a:gd name="T37" fmla="*/ 223 h 379"/>
                  <a:gd name="T38" fmla="*/ 82 w 430"/>
                  <a:gd name="T39" fmla="*/ 186 h 379"/>
                  <a:gd name="T40" fmla="*/ 119 w 430"/>
                  <a:gd name="T41" fmla="*/ 223 h 379"/>
                  <a:gd name="T42" fmla="*/ 82 w 430"/>
                  <a:gd name="T43" fmla="*/ 259 h 379"/>
                  <a:gd name="T44" fmla="*/ 346 w 430"/>
                  <a:gd name="T45" fmla="*/ 259 h 379"/>
                  <a:gd name="T46" fmla="*/ 310 w 430"/>
                  <a:gd name="T47" fmla="*/ 223 h 379"/>
                  <a:gd name="T48" fmla="*/ 346 w 430"/>
                  <a:gd name="T49" fmla="*/ 186 h 379"/>
                  <a:gd name="T50" fmla="*/ 378 w 430"/>
                  <a:gd name="T51" fmla="*/ 223 h 379"/>
                  <a:gd name="T52" fmla="*/ 346 w 430"/>
                  <a:gd name="T53" fmla="*/ 259 h 379"/>
                  <a:gd name="T54" fmla="*/ 46 w 430"/>
                  <a:gd name="T55" fmla="*/ 141 h 379"/>
                  <a:gd name="T56" fmla="*/ 82 w 430"/>
                  <a:gd name="T57" fmla="*/ 31 h 379"/>
                  <a:gd name="T58" fmla="*/ 346 w 430"/>
                  <a:gd name="T59" fmla="*/ 31 h 379"/>
                  <a:gd name="T60" fmla="*/ 378 w 430"/>
                  <a:gd name="T61" fmla="*/ 141 h 379"/>
                  <a:gd name="T62" fmla="*/ 46 w 430"/>
                  <a:gd name="T63" fmla="*/ 14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0" h="379">
                    <a:moveTo>
                      <a:pt x="378" y="22"/>
                    </a:moveTo>
                    <a:cubicBezTo>
                      <a:pt x="374" y="9"/>
                      <a:pt x="360" y="0"/>
                      <a:pt x="346" y="0"/>
                    </a:cubicBezTo>
                    <a:lnTo>
                      <a:pt x="82" y="0"/>
                    </a:lnTo>
                    <a:cubicBezTo>
                      <a:pt x="64" y="0"/>
                      <a:pt x="55" y="9"/>
                      <a:pt x="50" y="22"/>
                    </a:cubicBezTo>
                    <a:lnTo>
                      <a:pt x="0" y="164"/>
                    </a:lnTo>
                    <a:lnTo>
                      <a:pt x="0" y="355"/>
                    </a:lnTo>
                    <a:cubicBezTo>
                      <a:pt x="0" y="369"/>
                      <a:pt x="9" y="378"/>
                      <a:pt x="23" y="378"/>
                    </a:cubicBezTo>
                    <a:lnTo>
                      <a:pt x="46" y="378"/>
                    </a:lnTo>
                    <a:cubicBezTo>
                      <a:pt x="59" y="378"/>
                      <a:pt x="69" y="369"/>
                      <a:pt x="69" y="355"/>
                    </a:cubicBezTo>
                    <a:lnTo>
                      <a:pt x="69" y="332"/>
                    </a:lnTo>
                    <a:lnTo>
                      <a:pt x="356" y="332"/>
                    </a:lnTo>
                    <a:lnTo>
                      <a:pt x="356" y="355"/>
                    </a:lnTo>
                    <a:cubicBezTo>
                      <a:pt x="356" y="369"/>
                      <a:pt x="365" y="378"/>
                      <a:pt x="378" y="378"/>
                    </a:cubicBezTo>
                    <a:lnTo>
                      <a:pt x="406" y="378"/>
                    </a:lnTo>
                    <a:cubicBezTo>
                      <a:pt x="419" y="378"/>
                      <a:pt x="429" y="369"/>
                      <a:pt x="429" y="355"/>
                    </a:cubicBezTo>
                    <a:lnTo>
                      <a:pt x="429" y="164"/>
                    </a:lnTo>
                    <a:lnTo>
                      <a:pt x="378" y="22"/>
                    </a:lnTo>
                    <a:close/>
                    <a:moveTo>
                      <a:pt x="82" y="259"/>
                    </a:moveTo>
                    <a:cubicBezTo>
                      <a:pt x="64" y="259"/>
                      <a:pt x="46" y="241"/>
                      <a:pt x="46" y="223"/>
                    </a:cubicBezTo>
                    <a:cubicBezTo>
                      <a:pt x="46" y="205"/>
                      <a:pt x="64" y="186"/>
                      <a:pt x="82" y="186"/>
                    </a:cubicBezTo>
                    <a:cubicBezTo>
                      <a:pt x="100" y="186"/>
                      <a:pt x="119" y="205"/>
                      <a:pt x="119" y="223"/>
                    </a:cubicBezTo>
                    <a:cubicBezTo>
                      <a:pt x="119" y="241"/>
                      <a:pt x="100" y="259"/>
                      <a:pt x="82" y="259"/>
                    </a:cubicBezTo>
                    <a:close/>
                    <a:moveTo>
                      <a:pt x="346" y="259"/>
                    </a:moveTo>
                    <a:cubicBezTo>
                      <a:pt x="324" y="259"/>
                      <a:pt x="310" y="241"/>
                      <a:pt x="310" y="223"/>
                    </a:cubicBezTo>
                    <a:cubicBezTo>
                      <a:pt x="310" y="205"/>
                      <a:pt x="326" y="186"/>
                      <a:pt x="346" y="186"/>
                    </a:cubicBezTo>
                    <a:cubicBezTo>
                      <a:pt x="367" y="186"/>
                      <a:pt x="378" y="205"/>
                      <a:pt x="378" y="223"/>
                    </a:cubicBezTo>
                    <a:cubicBezTo>
                      <a:pt x="378" y="241"/>
                      <a:pt x="365" y="259"/>
                      <a:pt x="346" y="259"/>
                    </a:cubicBezTo>
                    <a:close/>
                    <a:moveTo>
                      <a:pt x="46" y="141"/>
                    </a:moveTo>
                    <a:lnTo>
                      <a:pt x="82" y="31"/>
                    </a:lnTo>
                    <a:lnTo>
                      <a:pt x="346" y="31"/>
                    </a:lnTo>
                    <a:lnTo>
                      <a:pt x="378" y="141"/>
                    </a:lnTo>
                    <a:lnTo>
                      <a:pt x="46" y="141"/>
                    </a:lnTo>
                    <a:close/>
                  </a:path>
                </a:pathLst>
              </a:custGeom>
              <a:noFill/>
              <a:ln>
                <a:solidFill>
                  <a:srgbClr val="00B0F0"/>
                </a:solidFill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4" name="Freeform 91">
                <a:extLst>
                  <a:ext uri="{FF2B5EF4-FFF2-40B4-BE49-F238E27FC236}">
                    <a16:creationId xmlns:a16="http://schemas.microsoft.com/office/drawing/2014/main" id="{E38E3D31-9BE6-4F50-A0C8-99C2AAF9F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915" y="3275608"/>
                <a:ext cx="104526" cy="91726"/>
              </a:xfrm>
              <a:custGeom>
                <a:avLst/>
                <a:gdLst>
                  <a:gd name="T0" fmla="*/ 378 w 430"/>
                  <a:gd name="T1" fmla="*/ 22 h 379"/>
                  <a:gd name="T2" fmla="*/ 346 w 430"/>
                  <a:gd name="T3" fmla="*/ 0 h 379"/>
                  <a:gd name="T4" fmla="*/ 82 w 430"/>
                  <a:gd name="T5" fmla="*/ 0 h 379"/>
                  <a:gd name="T6" fmla="*/ 50 w 430"/>
                  <a:gd name="T7" fmla="*/ 22 h 379"/>
                  <a:gd name="T8" fmla="*/ 0 w 430"/>
                  <a:gd name="T9" fmla="*/ 164 h 379"/>
                  <a:gd name="T10" fmla="*/ 0 w 430"/>
                  <a:gd name="T11" fmla="*/ 355 h 379"/>
                  <a:gd name="T12" fmla="*/ 23 w 430"/>
                  <a:gd name="T13" fmla="*/ 378 h 379"/>
                  <a:gd name="T14" fmla="*/ 46 w 430"/>
                  <a:gd name="T15" fmla="*/ 378 h 379"/>
                  <a:gd name="T16" fmla="*/ 69 w 430"/>
                  <a:gd name="T17" fmla="*/ 355 h 379"/>
                  <a:gd name="T18" fmla="*/ 69 w 430"/>
                  <a:gd name="T19" fmla="*/ 332 h 379"/>
                  <a:gd name="T20" fmla="*/ 356 w 430"/>
                  <a:gd name="T21" fmla="*/ 332 h 379"/>
                  <a:gd name="T22" fmla="*/ 356 w 430"/>
                  <a:gd name="T23" fmla="*/ 355 h 379"/>
                  <a:gd name="T24" fmla="*/ 378 w 430"/>
                  <a:gd name="T25" fmla="*/ 378 h 379"/>
                  <a:gd name="T26" fmla="*/ 406 w 430"/>
                  <a:gd name="T27" fmla="*/ 378 h 379"/>
                  <a:gd name="T28" fmla="*/ 429 w 430"/>
                  <a:gd name="T29" fmla="*/ 355 h 379"/>
                  <a:gd name="T30" fmla="*/ 429 w 430"/>
                  <a:gd name="T31" fmla="*/ 164 h 379"/>
                  <a:gd name="T32" fmla="*/ 378 w 430"/>
                  <a:gd name="T33" fmla="*/ 22 h 379"/>
                  <a:gd name="T34" fmla="*/ 82 w 430"/>
                  <a:gd name="T35" fmla="*/ 259 h 379"/>
                  <a:gd name="T36" fmla="*/ 46 w 430"/>
                  <a:gd name="T37" fmla="*/ 223 h 379"/>
                  <a:gd name="T38" fmla="*/ 82 w 430"/>
                  <a:gd name="T39" fmla="*/ 186 h 379"/>
                  <a:gd name="T40" fmla="*/ 119 w 430"/>
                  <a:gd name="T41" fmla="*/ 223 h 379"/>
                  <a:gd name="T42" fmla="*/ 82 w 430"/>
                  <a:gd name="T43" fmla="*/ 259 h 379"/>
                  <a:gd name="T44" fmla="*/ 346 w 430"/>
                  <a:gd name="T45" fmla="*/ 259 h 379"/>
                  <a:gd name="T46" fmla="*/ 310 w 430"/>
                  <a:gd name="T47" fmla="*/ 223 h 379"/>
                  <a:gd name="T48" fmla="*/ 346 w 430"/>
                  <a:gd name="T49" fmla="*/ 186 h 379"/>
                  <a:gd name="T50" fmla="*/ 378 w 430"/>
                  <a:gd name="T51" fmla="*/ 223 h 379"/>
                  <a:gd name="T52" fmla="*/ 346 w 430"/>
                  <a:gd name="T53" fmla="*/ 259 h 379"/>
                  <a:gd name="T54" fmla="*/ 46 w 430"/>
                  <a:gd name="T55" fmla="*/ 141 h 379"/>
                  <a:gd name="T56" fmla="*/ 82 w 430"/>
                  <a:gd name="T57" fmla="*/ 31 h 379"/>
                  <a:gd name="T58" fmla="*/ 346 w 430"/>
                  <a:gd name="T59" fmla="*/ 31 h 379"/>
                  <a:gd name="T60" fmla="*/ 378 w 430"/>
                  <a:gd name="T61" fmla="*/ 141 h 379"/>
                  <a:gd name="T62" fmla="*/ 46 w 430"/>
                  <a:gd name="T63" fmla="*/ 14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0" h="379">
                    <a:moveTo>
                      <a:pt x="378" y="22"/>
                    </a:moveTo>
                    <a:cubicBezTo>
                      <a:pt x="374" y="9"/>
                      <a:pt x="360" y="0"/>
                      <a:pt x="346" y="0"/>
                    </a:cubicBezTo>
                    <a:lnTo>
                      <a:pt x="82" y="0"/>
                    </a:lnTo>
                    <a:cubicBezTo>
                      <a:pt x="64" y="0"/>
                      <a:pt x="55" y="9"/>
                      <a:pt x="50" y="22"/>
                    </a:cubicBezTo>
                    <a:lnTo>
                      <a:pt x="0" y="164"/>
                    </a:lnTo>
                    <a:lnTo>
                      <a:pt x="0" y="355"/>
                    </a:lnTo>
                    <a:cubicBezTo>
                      <a:pt x="0" y="369"/>
                      <a:pt x="9" y="378"/>
                      <a:pt x="23" y="378"/>
                    </a:cubicBezTo>
                    <a:lnTo>
                      <a:pt x="46" y="378"/>
                    </a:lnTo>
                    <a:cubicBezTo>
                      <a:pt x="59" y="378"/>
                      <a:pt x="69" y="369"/>
                      <a:pt x="69" y="355"/>
                    </a:cubicBezTo>
                    <a:lnTo>
                      <a:pt x="69" y="332"/>
                    </a:lnTo>
                    <a:lnTo>
                      <a:pt x="356" y="332"/>
                    </a:lnTo>
                    <a:lnTo>
                      <a:pt x="356" y="355"/>
                    </a:lnTo>
                    <a:cubicBezTo>
                      <a:pt x="356" y="369"/>
                      <a:pt x="365" y="378"/>
                      <a:pt x="378" y="378"/>
                    </a:cubicBezTo>
                    <a:lnTo>
                      <a:pt x="406" y="378"/>
                    </a:lnTo>
                    <a:cubicBezTo>
                      <a:pt x="419" y="378"/>
                      <a:pt x="429" y="369"/>
                      <a:pt x="429" y="355"/>
                    </a:cubicBezTo>
                    <a:lnTo>
                      <a:pt x="429" y="164"/>
                    </a:lnTo>
                    <a:lnTo>
                      <a:pt x="378" y="22"/>
                    </a:lnTo>
                    <a:close/>
                    <a:moveTo>
                      <a:pt x="82" y="259"/>
                    </a:moveTo>
                    <a:cubicBezTo>
                      <a:pt x="64" y="259"/>
                      <a:pt x="46" y="241"/>
                      <a:pt x="46" y="223"/>
                    </a:cubicBezTo>
                    <a:cubicBezTo>
                      <a:pt x="46" y="205"/>
                      <a:pt x="64" y="186"/>
                      <a:pt x="82" y="186"/>
                    </a:cubicBezTo>
                    <a:cubicBezTo>
                      <a:pt x="100" y="186"/>
                      <a:pt x="119" y="205"/>
                      <a:pt x="119" y="223"/>
                    </a:cubicBezTo>
                    <a:cubicBezTo>
                      <a:pt x="119" y="241"/>
                      <a:pt x="100" y="259"/>
                      <a:pt x="82" y="259"/>
                    </a:cubicBezTo>
                    <a:close/>
                    <a:moveTo>
                      <a:pt x="346" y="259"/>
                    </a:moveTo>
                    <a:cubicBezTo>
                      <a:pt x="324" y="259"/>
                      <a:pt x="310" y="241"/>
                      <a:pt x="310" y="223"/>
                    </a:cubicBezTo>
                    <a:cubicBezTo>
                      <a:pt x="310" y="205"/>
                      <a:pt x="326" y="186"/>
                      <a:pt x="346" y="186"/>
                    </a:cubicBezTo>
                    <a:cubicBezTo>
                      <a:pt x="367" y="186"/>
                      <a:pt x="378" y="205"/>
                      <a:pt x="378" y="223"/>
                    </a:cubicBezTo>
                    <a:cubicBezTo>
                      <a:pt x="378" y="241"/>
                      <a:pt x="365" y="259"/>
                      <a:pt x="346" y="259"/>
                    </a:cubicBezTo>
                    <a:close/>
                    <a:moveTo>
                      <a:pt x="46" y="141"/>
                    </a:moveTo>
                    <a:lnTo>
                      <a:pt x="82" y="31"/>
                    </a:lnTo>
                    <a:lnTo>
                      <a:pt x="346" y="31"/>
                    </a:lnTo>
                    <a:lnTo>
                      <a:pt x="378" y="141"/>
                    </a:lnTo>
                    <a:lnTo>
                      <a:pt x="46" y="141"/>
                    </a:lnTo>
                    <a:close/>
                  </a:path>
                </a:pathLst>
              </a:custGeom>
              <a:noFill/>
              <a:ln>
                <a:solidFill>
                  <a:srgbClr val="00B0F0"/>
                </a:solidFill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6A824455-AB5D-4E72-BCA3-5A151B93FD2A}"/>
                </a:ext>
              </a:extLst>
            </p:cNvPr>
            <p:cNvSpPr/>
            <p:nvPr/>
          </p:nvSpPr>
          <p:spPr>
            <a:xfrm>
              <a:off x="2047978" y="3965589"/>
              <a:ext cx="252028" cy="2520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A10DD0F-78F7-4E1B-9506-5BE5E2AE08A0}"/>
                </a:ext>
              </a:extLst>
            </p:cNvPr>
            <p:cNvSpPr/>
            <p:nvPr/>
          </p:nvSpPr>
          <p:spPr>
            <a:xfrm>
              <a:off x="2459595" y="3825043"/>
              <a:ext cx="183345" cy="174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3837B6B2-F027-4DB3-8657-28FA5C591C2D}"/>
              </a:ext>
            </a:extLst>
          </p:cNvPr>
          <p:cNvGrpSpPr/>
          <p:nvPr/>
        </p:nvGrpSpPr>
        <p:grpSpPr>
          <a:xfrm>
            <a:off x="6976503" y="2250744"/>
            <a:ext cx="1260140" cy="923544"/>
            <a:chOff x="6564052" y="2490216"/>
            <a:chExt cx="1260140" cy="923544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612870CC-2E8F-469F-86D6-E70C0704F144}"/>
                </a:ext>
              </a:extLst>
            </p:cNvPr>
            <p:cNvGrpSpPr/>
            <p:nvPr/>
          </p:nvGrpSpPr>
          <p:grpSpPr>
            <a:xfrm>
              <a:off x="6564052" y="2500556"/>
              <a:ext cx="1260140" cy="910625"/>
              <a:chOff x="1919536" y="3667215"/>
              <a:chExt cx="804588" cy="581426"/>
            </a:xfrm>
          </p:grpSpPr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DD6BE421-B78E-4651-BA77-EE3CDDD986A3}"/>
                  </a:ext>
                </a:extLst>
              </p:cNvPr>
              <p:cNvGrpSpPr/>
              <p:nvPr/>
            </p:nvGrpSpPr>
            <p:grpSpPr>
              <a:xfrm>
                <a:off x="1919536" y="3667215"/>
                <a:ext cx="804588" cy="581426"/>
                <a:chOff x="371364" y="3068960"/>
                <a:chExt cx="804588" cy="581426"/>
              </a:xfrm>
              <a:solidFill>
                <a:schemeClr val="bg1"/>
              </a:solidFill>
            </p:grpSpPr>
            <p:sp>
              <p:nvSpPr>
                <p:cNvPr id="39" name="Freeform 140">
                  <a:extLst>
                    <a:ext uri="{FF2B5EF4-FFF2-40B4-BE49-F238E27FC236}">
                      <a16:creationId xmlns:a16="http://schemas.microsoft.com/office/drawing/2014/main" id="{659BC5A8-78E9-4594-BB95-43E4D6B26C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364" y="3068960"/>
                  <a:ext cx="804588" cy="581426"/>
                </a:xfrm>
                <a:custGeom>
                  <a:avLst/>
                  <a:gdLst>
                    <a:gd name="T0" fmla="*/ 493 w 494"/>
                    <a:gd name="T1" fmla="*/ 313 h 356"/>
                    <a:gd name="T2" fmla="*/ 493 w 494"/>
                    <a:gd name="T3" fmla="*/ 43 h 356"/>
                    <a:gd name="T4" fmla="*/ 450 w 494"/>
                    <a:gd name="T5" fmla="*/ 0 h 356"/>
                    <a:gd name="T6" fmla="*/ 48 w 494"/>
                    <a:gd name="T7" fmla="*/ 0 h 356"/>
                    <a:gd name="T8" fmla="*/ 0 w 494"/>
                    <a:gd name="T9" fmla="*/ 43 h 356"/>
                    <a:gd name="T10" fmla="*/ 0 w 494"/>
                    <a:gd name="T11" fmla="*/ 313 h 356"/>
                    <a:gd name="T12" fmla="*/ 48 w 494"/>
                    <a:gd name="T13" fmla="*/ 355 h 356"/>
                    <a:gd name="T14" fmla="*/ 450 w 494"/>
                    <a:gd name="T15" fmla="*/ 355 h 356"/>
                    <a:gd name="T16" fmla="*/ 493 w 494"/>
                    <a:gd name="T17" fmla="*/ 313 h 356"/>
                    <a:gd name="T18" fmla="*/ 167 w 494"/>
                    <a:gd name="T19" fmla="*/ 188 h 356"/>
                    <a:gd name="T20" fmla="*/ 223 w 494"/>
                    <a:gd name="T21" fmla="*/ 257 h 356"/>
                    <a:gd name="T22" fmla="*/ 305 w 494"/>
                    <a:gd name="T23" fmla="*/ 154 h 356"/>
                    <a:gd name="T24" fmla="*/ 403 w 494"/>
                    <a:gd name="T25" fmla="*/ 291 h 356"/>
                    <a:gd name="T26" fmla="*/ 90 w 494"/>
                    <a:gd name="T27" fmla="*/ 291 h 356"/>
                    <a:gd name="T28" fmla="*/ 167 w 494"/>
                    <a:gd name="T29" fmla="*/ 188 h 356"/>
                    <a:gd name="connsiteX0" fmla="*/ 9980 w 9980"/>
                    <a:gd name="connsiteY0" fmla="*/ 8792 h 9972"/>
                    <a:gd name="connsiteX1" fmla="*/ 9980 w 9980"/>
                    <a:gd name="connsiteY1" fmla="*/ 1208 h 9972"/>
                    <a:gd name="connsiteX2" fmla="*/ 9109 w 9980"/>
                    <a:gd name="connsiteY2" fmla="*/ 0 h 9972"/>
                    <a:gd name="connsiteX3" fmla="*/ 972 w 9980"/>
                    <a:gd name="connsiteY3" fmla="*/ 0 h 9972"/>
                    <a:gd name="connsiteX4" fmla="*/ 0 w 9980"/>
                    <a:gd name="connsiteY4" fmla="*/ 1208 h 9972"/>
                    <a:gd name="connsiteX5" fmla="*/ 0 w 9980"/>
                    <a:gd name="connsiteY5" fmla="*/ 8792 h 9972"/>
                    <a:gd name="connsiteX6" fmla="*/ 972 w 9980"/>
                    <a:gd name="connsiteY6" fmla="*/ 9972 h 9972"/>
                    <a:gd name="connsiteX7" fmla="*/ 9109 w 9980"/>
                    <a:gd name="connsiteY7" fmla="*/ 9972 h 9972"/>
                    <a:gd name="connsiteX8" fmla="*/ 9980 w 9980"/>
                    <a:gd name="connsiteY8" fmla="*/ 8792 h 9972"/>
                    <a:gd name="connsiteX9" fmla="*/ 3381 w 9980"/>
                    <a:gd name="connsiteY9" fmla="*/ 5281 h 9972"/>
                    <a:gd name="connsiteX10" fmla="*/ 6089 w 9980"/>
                    <a:gd name="connsiteY10" fmla="*/ 3908 h 9972"/>
                    <a:gd name="connsiteX11" fmla="*/ 6174 w 9980"/>
                    <a:gd name="connsiteY11" fmla="*/ 4326 h 9972"/>
                    <a:gd name="connsiteX12" fmla="*/ 8158 w 9980"/>
                    <a:gd name="connsiteY12" fmla="*/ 8174 h 9972"/>
                    <a:gd name="connsiteX13" fmla="*/ 1822 w 9980"/>
                    <a:gd name="connsiteY13" fmla="*/ 8174 h 9972"/>
                    <a:gd name="connsiteX14" fmla="*/ 3381 w 9980"/>
                    <a:gd name="connsiteY14" fmla="*/ 5281 h 9972"/>
                    <a:gd name="connsiteX0" fmla="*/ 10000 w 10000"/>
                    <a:gd name="connsiteY0" fmla="*/ 8817 h 10000"/>
                    <a:gd name="connsiteX1" fmla="*/ 10000 w 10000"/>
                    <a:gd name="connsiteY1" fmla="*/ 1211 h 10000"/>
                    <a:gd name="connsiteX2" fmla="*/ 9127 w 10000"/>
                    <a:gd name="connsiteY2" fmla="*/ 0 h 10000"/>
                    <a:gd name="connsiteX3" fmla="*/ 974 w 10000"/>
                    <a:gd name="connsiteY3" fmla="*/ 0 h 10000"/>
                    <a:gd name="connsiteX4" fmla="*/ 0 w 10000"/>
                    <a:gd name="connsiteY4" fmla="*/ 1211 h 10000"/>
                    <a:gd name="connsiteX5" fmla="*/ 0 w 10000"/>
                    <a:gd name="connsiteY5" fmla="*/ 8817 h 10000"/>
                    <a:gd name="connsiteX6" fmla="*/ 974 w 10000"/>
                    <a:gd name="connsiteY6" fmla="*/ 10000 h 10000"/>
                    <a:gd name="connsiteX7" fmla="*/ 9127 w 10000"/>
                    <a:gd name="connsiteY7" fmla="*/ 10000 h 10000"/>
                    <a:gd name="connsiteX8" fmla="*/ 10000 w 10000"/>
                    <a:gd name="connsiteY8" fmla="*/ 8817 h 10000"/>
                    <a:gd name="connsiteX9" fmla="*/ 3388 w 10000"/>
                    <a:gd name="connsiteY9" fmla="*/ 5296 h 10000"/>
                    <a:gd name="connsiteX10" fmla="*/ 6101 w 10000"/>
                    <a:gd name="connsiteY10" fmla="*/ 3919 h 10000"/>
                    <a:gd name="connsiteX11" fmla="*/ 8174 w 10000"/>
                    <a:gd name="connsiteY11" fmla="*/ 8197 h 10000"/>
                    <a:gd name="connsiteX12" fmla="*/ 1826 w 10000"/>
                    <a:gd name="connsiteY12" fmla="*/ 8197 h 10000"/>
                    <a:gd name="connsiteX13" fmla="*/ 3388 w 10000"/>
                    <a:gd name="connsiteY13" fmla="*/ 5296 h 10000"/>
                    <a:gd name="connsiteX0" fmla="*/ 10000 w 10000"/>
                    <a:gd name="connsiteY0" fmla="*/ 8817 h 10000"/>
                    <a:gd name="connsiteX1" fmla="*/ 10000 w 10000"/>
                    <a:gd name="connsiteY1" fmla="*/ 1211 h 10000"/>
                    <a:gd name="connsiteX2" fmla="*/ 9127 w 10000"/>
                    <a:gd name="connsiteY2" fmla="*/ 0 h 10000"/>
                    <a:gd name="connsiteX3" fmla="*/ 974 w 10000"/>
                    <a:gd name="connsiteY3" fmla="*/ 0 h 10000"/>
                    <a:gd name="connsiteX4" fmla="*/ 0 w 10000"/>
                    <a:gd name="connsiteY4" fmla="*/ 1211 h 10000"/>
                    <a:gd name="connsiteX5" fmla="*/ 0 w 10000"/>
                    <a:gd name="connsiteY5" fmla="*/ 8817 h 10000"/>
                    <a:gd name="connsiteX6" fmla="*/ 974 w 10000"/>
                    <a:gd name="connsiteY6" fmla="*/ 10000 h 10000"/>
                    <a:gd name="connsiteX7" fmla="*/ 9127 w 10000"/>
                    <a:gd name="connsiteY7" fmla="*/ 10000 h 10000"/>
                    <a:gd name="connsiteX8" fmla="*/ 10000 w 10000"/>
                    <a:gd name="connsiteY8" fmla="*/ 8817 h 10000"/>
                    <a:gd name="connsiteX9" fmla="*/ 3388 w 10000"/>
                    <a:gd name="connsiteY9" fmla="*/ 5296 h 10000"/>
                    <a:gd name="connsiteX10" fmla="*/ 8174 w 10000"/>
                    <a:gd name="connsiteY10" fmla="*/ 8197 h 10000"/>
                    <a:gd name="connsiteX11" fmla="*/ 1826 w 10000"/>
                    <a:gd name="connsiteY11" fmla="*/ 8197 h 10000"/>
                    <a:gd name="connsiteX12" fmla="*/ 3388 w 10000"/>
                    <a:gd name="connsiteY12" fmla="*/ 5296 h 10000"/>
                    <a:gd name="connsiteX0" fmla="*/ 10000 w 10000"/>
                    <a:gd name="connsiteY0" fmla="*/ 8817 h 10000"/>
                    <a:gd name="connsiteX1" fmla="*/ 10000 w 10000"/>
                    <a:gd name="connsiteY1" fmla="*/ 1211 h 10000"/>
                    <a:gd name="connsiteX2" fmla="*/ 9127 w 10000"/>
                    <a:gd name="connsiteY2" fmla="*/ 0 h 10000"/>
                    <a:gd name="connsiteX3" fmla="*/ 974 w 10000"/>
                    <a:gd name="connsiteY3" fmla="*/ 0 h 10000"/>
                    <a:gd name="connsiteX4" fmla="*/ 0 w 10000"/>
                    <a:gd name="connsiteY4" fmla="*/ 1211 h 10000"/>
                    <a:gd name="connsiteX5" fmla="*/ 0 w 10000"/>
                    <a:gd name="connsiteY5" fmla="*/ 8817 h 10000"/>
                    <a:gd name="connsiteX6" fmla="*/ 974 w 10000"/>
                    <a:gd name="connsiteY6" fmla="*/ 10000 h 10000"/>
                    <a:gd name="connsiteX7" fmla="*/ 9127 w 10000"/>
                    <a:gd name="connsiteY7" fmla="*/ 10000 h 10000"/>
                    <a:gd name="connsiteX8" fmla="*/ 10000 w 10000"/>
                    <a:gd name="connsiteY8" fmla="*/ 8817 h 10000"/>
                    <a:gd name="connsiteX9" fmla="*/ 1826 w 10000"/>
                    <a:gd name="connsiteY9" fmla="*/ 8197 h 10000"/>
                    <a:gd name="connsiteX10" fmla="*/ 8174 w 10000"/>
                    <a:gd name="connsiteY10" fmla="*/ 8197 h 10000"/>
                    <a:gd name="connsiteX11" fmla="*/ 1826 w 10000"/>
                    <a:gd name="connsiteY11" fmla="*/ 8197 h 10000"/>
                    <a:gd name="connsiteX0" fmla="*/ 10000 w 10000"/>
                    <a:gd name="connsiteY0" fmla="*/ 8817 h 10000"/>
                    <a:gd name="connsiteX1" fmla="*/ 10000 w 10000"/>
                    <a:gd name="connsiteY1" fmla="*/ 1211 h 10000"/>
                    <a:gd name="connsiteX2" fmla="*/ 9127 w 10000"/>
                    <a:gd name="connsiteY2" fmla="*/ 0 h 10000"/>
                    <a:gd name="connsiteX3" fmla="*/ 974 w 10000"/>
                    <a:gd name="connsiteY3" fmla="*/ 0 h 10000"/>
                    <a:gd name="connsiteX4" fmla="*/ 0 w 10000"/>
                    <a:gd name="connsiteY4" fmla="*/ 1211 h 10000"/>
                    <a:gd name="connsiteX5" fmla="*/ 0 w 10000"/>
                    <a:gd name="connsiteY5" fmla="*/ 8817 h 10000"/>
                    <a:gd name="connsiteX6" fmla="*/ 974 w 10000"/>
                    <a:gd name="connsiteY6" fmla="*/ 10000 h 10000"/>
                    <a:gd name="connsiteX7" fmla="*/ 9127 w 10000"/>
                    <a:gd name="connsiteY7" fmla="*/ 10000 h 10000"/>
                    <a:gd name="connsiteX8" fmla="*/ 10000 w 10000"/>
                    <a:gd name="connsiteY8" fmla="*/ 8817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0" h="10000">
                      <a:moveTo>
                        <a:pt x="10000" y="8817"/>
                      </a:moveTo>
                      <a:lnTo>
                        <a:pt x="10000" y="1211"/>
                      </a:lnTo>
                      <a:cubicBezTo>
                        <a:pt x="10000" y="479"/>
                        <a:pt x="9574" y="0"/>
                        <a:pt x="9127" y="0"/>
                      </a:cubicBezTo>
                      <a:lnTo>
                        <a:pt x="974" y="0"/>
                      </a:lnTo>
                      <a:cubicBezTo>
                        <a:pt x="446" y="0"/>
                        <a:pt x="0" y="479"/>
                        <a:pt x="0" y="1211"/>
                      </a:cubicBezTo>
                      <a:lnTo>
                        <a:pt x="0" y="8817"/>
                      </a:lnTo>
                      <a:cubicBezTo>
                        <a:pt x="0" y="9521"/>
                        <a:pt x="446" y="10000"/>
                        <a:pt x="974" y="10000"/>
                      </a:cubicBezTo>
                      <a:lnTo>
                        <a:pt x="9127" y="10000"/>
                      </a:lnTo>
                      <a:cubicBezTo>
                        <a:pt x="9574" y="10000"/>
                        <a:pt x="10000" y="9521"/>
                        <a:pt x="10000" y="8817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endParaRPr lang="en-US" sz="1350" dirty="0"/>
                </a:p>
              </p:txBody>
            </p:sp>
            <p:sp>
              <p:nvSpPr>
                <p:cNvPr id="40" name="Freeform 91">
                  <a:extLst>
                    <a:ext uri="{FF2B5EF4-FFF2-40B4-BE49-F238E27FC236}">
                      <a16:creationId xmlns:a16="http://schemas.microsoft.com/office/drawing/2014/main" id="{B5F943F2-FDD6-465C-83DC-CF0BEF599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0243" y="3429000"/>
                  <a:ext cx="165211" cy="144981"/>
                </a:xfrm>
                <a:custGeom>
                  <a:avLst/>
                  <a:gdLst>
                    <a:gd name="T0" fmla="*/ 378 w 430"/>
                    <a:gd name="T1" fmla="*/ 22 h 379"/>
                    <a:gd name="T2" fmla="*/ 346 w 430"/>
                    <a:gd name="T3" fmla="*/ 0 h 379"/>
                    <a:gd name="T4" fmla="*/ 82 w 430"/>
                    <a:gd name="T5" fmla="*/ 0 h 379"/>
                    <a:gd name="T6" fmla="*/ 50 w 430"/>
                    <a:gd name="T7" fmla="*/ 22 h 379"/>
                    <a:gd name="T8" fmla="*/ 0 w 430"/>
                    <a:gd name="T9" fmla="*/ 164 h 379"/>
                    <a:gd name="T10" fmla="*/ 0 w 430"/>
                    <a:gd name="T11" fmla="*/ 355 h 379"/>
                    <a:gd name="T12" fmla="*/ 23 w 430"/>
                    <a:gd name="T13" fmla="*/ 378 h 379"/>
                    <a:gd name="T14" fmla="*/ 46 w 430"/>
                    <a:gd name="T15" fmla="*/ 378 h 379"/>
                    <a:gd name="T16" fmla="*/ 69 w 430"/>
                    <a:gd name="T17" fmla="*/ 355 h 379"/>
                    <a:gd name="T18" fmla="*/ 69 w 430"/>
                    <a:gd name="T19" fmla="*/ 332 h 379"/>
                    <a:gd name="T20" fmla="*/ 356 w 430"/>
                    <a:gd name="T21" fmla="*/ 332 h 379"/>
                    <a:gd name="T22" fmla="*/ 356 w 430"/>
                    <a:gd name="T23" fmla="*/ 355 h 379"/>
                    <a:gd name="T24" fmla="*/ 378 w 430"/>
                    <a:gd name="T25" fmla="*/ 378 h 379"/>
                    <a:gd name="T26" fmla="*/ 406 w 430"/>
                    <a:gd name="T27" fmla="*/ 378 h 379"/>
                    <a:gd name="T28" fmla="*/ 429 w 430"/>
                    <a:gd name="T29" fmla="*/ 355 h 379"/>
                    <a:gd name="T30" fmla="*/ 429 w 430"/>
                    <a:gd name="T31" fmla="*/ 164 h 379"/>
                    <a:gd name="T32" fmla="*/ 378 w 430"/>
                    <a:gd name="T33" fmla="*/ 22 h 379"/>
                    <a:gd name="T34" fmla="*/ 82 w 430"/>
                    <a:gd name="T35" fmla="*/ 259 h 379"/>
                    <a:gd name="T36" fmla="*/ 46 w 430"/>
                    <a:gd name="T37" fmla="*/ 223 h 379"/>
                    <a:gd name="T38" fmla="*/ 82 w 430"/>
                    <a:gd name="T39" fmla="*/ 186 h 379"/>
                    <a:gd name="T40" fmla="*/ 119 w 430"/>
                    <a:gd name="T41" fmla="*/ 223 h 379"/>
                    <a:gd name="T42" fmla="*/ 82 w 430"/>
                    <a:gd name="T43" fmla="*/ 259 h 379"/>
                    <a:gd name="T44" fmla="*/ 346 w 430"/>
                    <a:gd name="T45" fmla="*/ 259 h 379"/>
                    <a:gd name="T46" fmla="*/ 310 w 430"/>
                    <a:gd name="T47" fmla="*/ 223 h 379"/>
                    <a:gd name="T48" fmla="*/ 346 w 430"/>
                    <a:gd name="T49" fmla="*/ 186 h 379"/>
                    <a:gd name="T50" fmla="*/ 378 w 430"/>
                    <a:gd name="T51" fmla="*/ 223 h 379"/>
                    <a:gd name="T52" fmla="*/ 346 w 430"/>
                    <a:gd name="T53" fmla="*/ 259 h 379"/>
                    <a:gd name="T54" fmla="*/ 46 w 430"/>
                    <a:gd name="T55" fmla="*/ 141 h 379"/>
                    <a:gd name="T56" fmla="*/ 82 w 430"/>
                    <a:gd name="T57" fmla="*/ 31 h 379"/>
                    <a:gd name="T58" fmla="*/ 346 w 430"/>
                    <a:gd name="T59" fmla="*/ 31 h 379"/>
                    <a:gd name="T60" fmla="*/ 378 w 430"/>
                    <a:gd name="T61" fmla="*/ 141 h 379"/>
                    <a:gd name="T62" fmla="*/ 46 w 430"/>
                    <a:gd name="T63" fmla="*/ 141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30" h="379">
                      <a:moveTo>
                        <a:pt x="378" y="22"/>
                      </a:moveTo>
                      <a:cubicBezTo>
                        <a:pt x="374" y="9"/>
                        <a:pt x="360" y="0"/>
                        <a:pt x="346" y="0"/>
                      </a:cubicBezTo>
                      <a:lnTo>
                        <a:pt x="82" y="0"/>
                      </a:lnTo>
                      <a:cubicBezTo>
                        <a:pt x="64" y="0"/>
                        <a:pt x="55" y="9"/>
                        <a:pt x="50" y="22"/>
                      </a:cubicBezTo>
                      <a:lnTo>
                        <a:pt x="0" y="164"/>
                      </a:lnTo>
                      <a:lnTo>
                        <a:pt x="0" y="355"/>
                      </a:lnTo>
                      <a:cubicBezTo>
                        <a:pt x="0" y="369"/>
                        <a:pt x="9" y="378"/>
                        <a:pt x="23" y="378"/>
                      </a:cubicBezTo>
                      <a:lnTo>
                        <a:pt x="46" y="378"/>
                      </a:lnTo>
                      <a:cubicBezTo>
                        <a:pt x="59" y="378"/>
                        <a:pt x="69" y="369"/>
                        <a:pt x="69" y="355"/>
                      </a:cubicBezTo>
                      <a:lnTo>
                        <a:pt x="69" y="332"/>
                      </a:lnTo>
                      <a:lnTo>
                        <a:pt x="356" y="332"/>
                      </a:lnTo>
                      <a:lnTo>
                        <a:pt x="356" y="355"/>
                      </a:lnTo>
                      <a:cubicBezTo>
                        <a:pt x="356" y="369"/>
                        <a:pt x="365" y="378"/>
                        <a:pt x="378" y="378"/>
                      </a:cubicBezTo>
                      <a:lnTo>
                        <a:pt x="406" y="378"/>
                      </a:lnTo>
                      <a:cubicBezTo>
                        <a:pt x="419" y="378"/>
                        <a:pt x="429" y="369"/>
                        <a:pt x="429" y="355"/>
                      </a:cubicBezTo>
                      <a:lnTo>
                        <a:pt x="429" y="164"/>
                      </a:lnTo>
                      <a:lnTo>
                        <a:pt x="378" y="22"/>
                      </a:lnTo>
                      <a:close/>
                      <a:moveTo>
                        <a:pt x="82" y="259"/>
                      </a:moveTo>
                      <a:cubicBezTo>
                        <a:pt x="64" y="259"/>
                        <a:pt x="46" y="241"/>
                        <a:pt x="46" y="223"/>
                      </a:cubicBezTo>
                      <a:cubicBezTo>
                        <a:pt x="46" y="205"/>
                        <a:pt x="64" y="186"/>
                        <a:pt x="82" y="186"/>
                      </a:cubicBezTo>
                      <a:cubicBezTo>
                        <a:pt x="100" y="186"/>
                        <a:pt x="119" y="205"/>
                        <a:pt x="119" y="223"/>
                      </a:cubicBezTo>
                      <a:cubicBezTo>
                        <a:pt x="119" y="241"/>
                        <a:pt x="100" y="259"/>
                        <a:pt x="82" y="259"/>
                      </a:cubicBezTo>
                      <a:close/>
                      <a:moveTo>
                        <a:pt x="346" y="259"/>
                      </a:moveTo>
                      <a:cubicBezTo>
                        <a:pt x="324" y="259"/>
                        <a:pt x="310" y="241"/>
                        <a:pt x="310" y="223"/>
                      </a:cubicBezTo>
                      <a:cubicBezTo>
                        <a:pt x="310" y="205"/>
                        <a:pt x="326" y="186"/>
                        <a:pt x="346" y="186"/>
                      </a:cubicBezTo>
                      <a:cubicBezTo>
                        <a:pt x="367" y="186"/>
                        <a:pt x="378" y="205"/>
                        <a:pt x="378" y="223"/>
                      </a:cubicBezTo>
                      <a:cubicBezTo>
                        <a:pt x="378" y="241"/>
                        <a:pt x="365" y="259"/>
                        <a:pt x="346" y="259"/>
                      </a:cubicBezTo>
                      <a:close/>
                      <a:moveTo>
                        <a:pt x="46" y="141"/>
                      </a:moveTo>
                      <a:lnTo>
                        <a:pt x="82" y="31"/>
                      </a:lnTo>
                      <a:lnTo>
                        <a:pt x="346" y="31"/>
                      </a:lnTo>
                      <a:lnTo>
                        <a:pt x="378" y="141"/>
                      </a:lnTo>
                      <a:lnTo>
                        <a:pt x="46" y="141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  <a:effectLst/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41" name="Freeform 91">
                  <a:extLst>
                    <a:ext uri="{FF2B5EF4-FFF2-40B4-BE49-F238E27FC236}">
                      <a16:creationId xmlns:a16="http://schemas.microsoft.com/office/drawing/2014/main" id="{959769F9-CCC9-4E58-94E7-1AB2A6A01C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915" y="3275608"/>
                  <a:ext cx="104526" cy="91726"/>
                </a:xfrm>
                <a:custGeom>
                  <a:avLst/>
                  <a:gdLst>
                    <a:gd name="T0" fmla="*/ 378 w 430"/>
                    <a:gd name="T1" fmla="*/ 22 h 379"/>
                    <a:gd name="T2" fmla="*/ 346 w 430"/>
                    <a:gd name="T3" fmla="*/ 0 h 379"/>
                    <a:gd name="T4" fmla="*/ 82 w 430"/>
                    <a:gd name="T5" fmla="*/ 0 h 379"/>
                    <a:gd name="T6" fmla="*/ 50 w 430"/>
                    <a:gd name="T7" fmla="*/ 22 h 379"/>
                    <a:gd name="T8" fmla="*/ 0 w 430"/>
                    <a:gd name="T9" fmla="*/ 164 h 379"/>
                    <a:gd name="T10" fmla="*/ 0 w 430"/>
                    <a:gd name="T11" fmla="*/ 355 h 379"/>
                    <a:gd name="T12" fmla="*/ 23 w 430"/>
                    <a:gd name="T13" fmla="*/ 378 h 379"/>
                    <a:gd name="T14" fmla="*/ 46 w 430"/>
                    <a:gd name="T15" fmla="*/ 378 h 379"/>
                    <a:gd name="T16" fmla="*/ 69 w 430"/>
                    <a:gd name="T17" fmla="*/ 355 h 379"/>
                    <a:gd name="T18" fmla="*/ 69 w 430"/>
                    <a:gd name="T19" fmla="*/ 332 h 379"/>
                    <a:gd name="T20" fmla="*/ 356 w 430"/>
                    <a:gd name="T21" fmla="*/ 332 h 379"/>
                    <a:gd name="T22" fmla="*/ 356 w 430"/>
                    <a:gd name="T23" fmla="*/ 355 h 379"/>
                    <a:gd name="T24" fmla="*/ 378 w 430"/>
                    <a:gd name="T25" fmla="*/ 378 h 379"/>
                    <a:gd name="T26" fmla="*/ 406 w 430"/>
                    <a:gd name="T27" fmla="*/ 378 h 379"/>
                    <a:gd name="T28" fmla="*/ 429 w 430"/>
                    <a:gd name="T29" fmla="*/ 355 h 379"/>
                    <a:gd name="T30" fmla="*/ 429 w 430"/>
                    <a:gd name="T31" fmla="*/ 164 h 379"/>
                    <a:gd name="T32" fmla="*/ 378 w 430"/>
                    <a:gd name="T33" fmla="*/ 22 h 379"/>
                    <a:gd name="T34" fmla="*/ 82 w 430"/>
                    <a:gd name="T35" fmla="*/ 259 h 379"/>
                    <a:gd name="T36" fmla="*/ 46 w 430"/>
                    <a:gd name="T37" fmla="*/ 223 h 379"/>
                    <a:gd name="T38" fmla="*/ 82 w 430"/>
                    <a:gd name="T39" fmla="*/ 186 h 379"/>
                    <a:gd name="T40" fmla="*/ 119 w 430"/>
                    <a:gd name="T41" fmla="*/ 223 h 379"/>
                    <a:gd name="T42" fmla="*/ 82 w 430"/>
                    <a:gd name="T43" fmla="*/ 259 h 379"/>
                    <a:gd name="T44" fmla="*/ 346 w 430"/>
                    <a:gd name="T45" fmla="*/ 259 h 379"/>
                    <a:gd name="T46" fmla="*/ 310 w 430"/>
                    <a:gd name="T47" fmla="*/ 223 h 379"/>
                    <a:gd name="T48" fmla="*/ 346 w 430"/>
                    <a:gd name="T49" fmla="*/ 186 h 379"/>
                    <a:gd name="T50" fmla="*/ 378 w 430"/>
                    <a:gd name="T51" fmla="*/ 223 h 379"/>
                    <a:gd name="T52" fmla="*/ 346 w 430"/>
                    <a:gd name="T53" fmla="*/ 259 h 379"/>
                    <a:gd name="T54" fmla="*/ 46 w 430"/>
                    <a:gd name="T55" fmla="*/ 141 h 379"/>
                    <a:gd name="T56" fmla="*/ 82 w 430"/>
                    <a:gd name="T57" fmla="*/ 31 h 379"/>
                    <a:gd name="T58" fmla="*/ 346 w 430"/>
                    <a:gd name="T59" fmla="*/ 31 h 379"/>
                    <a:gd name="T60" fmla="*/ 378 w 430"/>
                    <a:gd name="T61" fmla="*/ 141 h 379"/>
                    <a:gd name="T62" fmla="*/ 46 w 430"/>
                    <a:gd name="T63" fmla="*/ 141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30" h="379">
                      <a:moveTo>
                        <a:pt x="378" y="22"/>
                      </a:moveTo>
                      <a:cubicBezTo>
                        <a:pt x="374" y="9"/>
                        <a:pt x="360" y="0"/>
                        <a:pt x="346" y="0"/>
                      </a:cubicBezTo>
                      <a:lnTo>
                        <a:pt x="82" y="0"/>
                      </a:lnTo>
                      <a:cubicBezTo>
                        <a:pt x="64" y="0"/>
                        <a:pt x="55" y="9"/>
                        <a:pt x="50" y="22"/>
                      </a:cubicBezTo>
                      <a:lnTo>
                        <a:pt x="0" y="164"/>
                      </a:lnTo>
                      <a:lnTo>
                        <a:pt x="0" y="355"/>
                      </a:lnTo>
                      <a:cubicBezTo>
                        <a:pt x="0" y="369"/>
                        <a:pt x="9" y="378"/>
                        <a:pt x="23" y="378"/>
                      </a:cubicBezTo>
                      <a:lnTo>
                        <a:pt x="46" y="378"/>
                      </a:lnTo>
                      <a:cubicBezTo>
                        <a:pt x="59" y="378"/>
                        <a:pt x="69" y="369"/>
                        <a:pt x="69" y="355"/>
                      </a:cubicBezTo>
                      <a:lnTo>
                        <a:pt x="69" y="332"/>
                      </a:lnTo>
                      <a:lnTo>
                        <a:pt x="356" y="332"/>
                      </a:lnTo>
                      <a:lnTo>
                        <a:pt x="356" y="355"/>
                      </a:lnTo>
                      <a:cubicBezTo>
                        <a:pt x="356" y="369"/>
                        <a:pt x="365" y="378"/>
                        <a:pt x="378" y="378"/>
                      </a:cubicBezTo>
                      <a:lnTo>
                        <a:pt x="406" y="378"/>
                      </a:lnTo>
                      <a:cubicBezTo>
                        <a:pt x="419" y="378"/>
                        <a:pt x="429" y="369"/>
                        <a:pt x="429" y="355"/>
                      </a:cubicBezTo>
                      <a:lnTo>
                        <a:pt x="429" y="164"/>
                      </a:lnTo>
                      <a:lnTo>
                        <a:pt x="378" y="22"/>
                      </a:lnTo>
                      <a:close/>
                      <a:moveTo>
                        <a:pt x="82" y="259"/>
                      </a:moveTo>
                      <a:cubicBezTo>
                        <a:pt x="64" y="259"/>
                        <a:pt x="46" y="241"/>
                        <a:pt x="46" y="223"/>
                      </a:cubicBezTo>
                      <a:cubicBezTo>
                        <a:pt x="46" y="205"/>
                        <a:pt x="64" y="186"/>
                        <a:pt x="82" y="186"/>
                      </a:cubicBezTo>
                      <a:cubicBezTo>
                        <a:pt x="100" y="186"/>
                        <a:pt x="119" y="205"/>
                        <a:pt x="119" y="223"/>
                      </a:cubicBezTo>
                      <a:cubicBezTo>
                        <a:pt x="119" y="241"/>
                        <a:pt x="100" y="259"/>
                        <a:pt x="82" y="259"/>
                      </a:cubicBezTo>
                      <a:close/>
                      <a:moveTo>
                        <a:pt x="346" y="259"/>
                      </a:moveTo>
                      <a:cubicBezTo>
                        <a:pt x="324" y="259"/>
                        <a:pt x="310" y="241"/>
                        <a:pt x="310" y="223"/>
                      </a:cubicBezTo>
                      <a:cubicBezTo>
                        <a:pt x="310" y="205"/>
                        <a:pt x="326" y="186"/>
                        <a:pt x="346" y="186"/>
                      </a:cubicBezTo>
                      <a:cubicBezTo>
                        <a:pt x="367" y="186"/>
                        <a:pt x="378" y="205"/>
                        <a:pt x="378" y="223"/>
                      </a:cubicBezTo>
                      <a:cubicBezTo>
                        <a:pt x="378" y="241"/>
                        <a:pt x="365" y="259"/>
                        <a:pt x="346" y="259"/>
                      </a:cubicBezTo>
                      <a:close/>
                      <a:moveTo>
                        <a:pt x="46" y="141"/>
                      </a:moveTo>
                      <a:lnTo>
                        <a:pt x="82" y="31"/>
                      </a:lnTo>
                      <a:lnTo>
                        <a:pt x="346" y="31"/>
                      </a:lnTo>
                      <a:lnTo>
                        <a:pt x="378" y="141"/>
                      </a:lnTo>
                      <a:lnTo>
                        <a:pt x="46" y="141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  <a:effectLst/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4F342F8-F4CD-472E-8D61-68113F7BCCFF}"/>
                  </a:ext>
                </a:extLst>
              </p:cNvPr>
              <p:cNvSpPr/>
              <p:nvPr/>
            </p:nvSpPr>
            <p:spPr>
              <a:xfrm>
                <a:off x="2047978" y="3965589"/>
                <a:ext cx="252028" cy="25202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99582BC3-61AE-4733-ACA3-8A7A6380B5E0}"/>
                  </a:ext>
                </a:extLst>
              </p:cNvPr>
              <p:cNvSpPr/>
              <p:nvPr/>
            </p:nvSpPr>
            <p:spPr>
              <a:xfrm>
                <a:off x="2459595" y="3825043"/>
                <a:ext cx="183345" cy="1748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172F4976-8D69-4083-B8A6-196AEDDF06F8}"/>
                </a:ext>
              </a:extLst>
            </p:cNvPr>
            <p:cNvCxnSpPr>
              <a:cxnSpLocks/>
            </p:cNvCxnSpPr>
            <p:nvPr/>
          </p:nvCxnSpPr>
          <p:spPr>
            <a:xfrm>
              <a:off x="6844211" y="2492896"/>
              <a:ext cx="0" cy="91828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3D742FB-F4A6-4223-858F-2B48E8AC2BD0}"/>
                </a:ext>
              </a:extLst>
            </p:cNvPr>
            <p:cNvCxnSpPr>
              <a:cxnSpLocks/>
            </p:cNvCxnSpPr>
            <p:nvPr/>
          </p:nvCxnSpPr>
          <p:spPr>
            <a:xfrm>
              <a:off x="7102963" y="2492896"/>
              <a:ext cx="0" cy="91828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AE31D43F-7F99-490F-A92E-731EC26631C8}"/>
                </a:ext>
              </a:extLst>
            </p:cNvPr>
            <p:cNvCxnSpPr/>
            <p:nvPr/>
          </p:nvCxnSpPr>
          <p:spPr>
            <a:xfrm>
              <a:off x="6564052" y="3063568"/>
              <a:ext cx="12601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D6101C74-3045-44B7-A6C4-0732F9DFBACB}"/>
                </a:ext>
              </a:extLst>
            </p:cNvPr>
            <p:cNvCxnSpPr/>
            <p:nvPr/>
          </p:nvCxnSpPr>
          <p:spPr>
            <a:xfrm>
              <a:off x="6564052" y="3284984"/>
              <a:ext cx="12601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9276CC10-CAFB-48A2-BF77-F6D6C71AEE67}"/>
                </a:ext>
              </a:extLst>
            </p:cNvPr>
            <p:cNvCxnSpPr>
              <a:cxnSpLocks/>
            </p:cNvCxnSpPr>
            <p:nvPr/>
          </p:nvCxnSpPr>
          <p:spPr>
            <a:xfrm>
              <a:off x="6665976" y="2490216"/>
              <a:ext cx="654160" cy="9209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18F6B0F-0952-4F2C-BEAF-536F0D76E917}"/>
                </a:ext>
              </a:extLst>
            </p:cNvPr>
            <p:cNvCxnSpPr>
              <a:cxnSpLocks/>
            </p:cNvCxnSpPr>
            <p:nvPr/>
          </p:nvCxnSpPr>
          <p:spPr>
            <a:xfrm>
              <a:off x="6583680" y="2542032"/>
              <a:ext cx="329184" cy="8717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0C111630-319C-4FC2-99FD-ED65520A55CB}"/>
              </a:ext>
            </a:extLst>
          </p:cNvPr>
          <p:cNvGrpSpPr/>
          <p:nvPr/>
        </p:nvGrpSpPr>
        <p:grpSpPr>
          <a:xfrm>
            <a:off x="8524675" y="2261084"/>
            <a:ext cx="1260140" cy="910625"/>
            <a:chOff x="8112224" y="2500556"/>
            <a:chExt cx="1260140" cy="910625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407C264F-FB38-421F-9A98-638192F9087A}"/>
                </a:ext>
              </a:extLst>
            </p:cNvPr>
            <p:cNvGrpSpPr/>
            <p:nvPr/>
          </p:nvGrpSpPr>
          <p:grpSpPr>
            <a:xfrm>
              <a:off x="8112224" y="2500556"/>
              <a:ext cx="1260140" cy="910625"/>
              <a:chOff x="1919536" y="3667215"/>
              <a:chExt cx="804588" cy="581426"/>
            </a:xfrm>
          </p:grpSpPr>
          <p:grpSp>
            <p:nvGrpSpPr>
              <p:cNvPr id="65" name="Gruppieren 64">
                <a:extLst>
                  <a:ext uri="{FF2B5EF4-FFF2-40B4-BE49-F238E27FC236}">
                    <a16:creationId xmlns:a16="http://schemas.microsoft.com/office/drawing/2014/main" id="{5421F239-E539-4EDC-9017-5D8CCE706EDA}"/>
                  </a:ext>
                </a:extLst>
              </p:cNvPr>
              <p:cNvGrpSpPr/>
              <p:nvPr/>
            </p:nvGrpSpPr>
            <p:grpSpPr>
              <a:xfrm>
                <a:off x="1919536" y="3667215"/>
                <a:ext cx="804588" cy="581426"/>
                <a:chOff x="371364" y="3068960"/>
                <a:chExt cx="804588" cy="581426"/>
              </a:xfrm>
              <a:solidFill>
                <a:schemeClr val="bg1"/>
              </a:solidFill>
            </p:grpSpPr>
            <p:sp>
              <p:nvSpPr>
                <p:cNvPr id="68" name="Freeform 140">
                  <a:extLst>
                    <a:ext uri="{FF2B5EF4-FFF2-40B4-BE49-F238E27FC236}">
                      <a16:creationId xmlns:a16="http://schemas.microsoft.com/office/drawing/2014/main" id="{65705F8B-D0C6-49F3-93BA-02D31AC277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364" y="3068960"/>
                  <a:ext cx="804588" cy="581426"/>
                </a:xfrm>
                <a:custGeom>
                  <a:avLst/>
                  <a:gdLst>
                    <a:gd name="T0" fmla="*/ 493 w 494"/>
                    <a:gd name="T1" fmla="*/ 313 h 356"/>
                    <a:gd name="T2" fmla="*/ 493 w 494"/>
                    <a:gd name="T3" fmla="*/ 43 h 356"/>
                    <a:gd name="T4" fmla="*/ 450 w 494"/>
                    <a:gd name="T5" fmla="*/ 0 h 356"/>
                    <a:gd name="T6" fmla="*/ 48 w 494"/>
                    <a:gd name="T7" fmla="*/ 0 h 356"/>
                    <a:gd name="T8" fmla="*/ 0 w 494"/>
                    <a:gd name="T9" fmla="*/ 43 h 356"/>
                    <a:gd name="T10" fmla="*/ 0 w 494"/>
                    <a:gd name="T11" fmla="*/ 313 h 356"/>
                    <a:gd name="T12" fmla="*/ 48 w 494"/>
                    <a:gd name="T13" fmla="*/ 355 h 356"/>
                    <a:gd name="T14" fmla="*/ 450 w 494"/>
                    <a:gd name="T15" fmla="*/ 355 h 356"/>
                    <a:gd name="T16" fmla="*/ 493 w 494"/>
                    <a:gd name="T17" fmla="*/ 313 h 356"/>
                    <a:gd name="T18" fmla="*/ 167 w 494"/>
                    <a:gd name="T19" fmla="*/ 188 h 356"/>
                    <a:gd name="T20" fmla="*/ 223 w 494"/>
                    <a:gd name="T21" fmla="*/ 257 h 356"/>
                    <a:gd name="T22" fmla="*/ 305 w 494"/>
                    <a:gd name="T23" fmla="*/ 154 h 356"/>
                    <a:gd name="T24" fmla="*/ 403 w 494"/>
                    <a:gd name="T25" fmla="*/ 291 h 356"/>
                    <a:gd name="T26" fmla="*/ 90 w 494"/>
                    <a:gd name="T27" fmla="*/ 291 h 356"/>
                    <a:gd name="T28" fmla="*/ 167 w 494"/>
                    <a:gd name="T29" fmla="*/ 188 h 356"/>
                    <a:gd name="connsiteX0" fmla="*/ 9980 w 9980"/>
                    <a:gd name="connsiteY0" fmla="*/ 8792 h 9972"/>
                    <a:gd name="connsiteX1" fmla="*/ 9980 w 9980"/>
                    <a:gd name="connsiteY1" fmla="*/ 1208 h 9972"/>
                    <a:gd name="connsiteX2" fmla="*/ 9109 w 9980"/>
                    <a:gd name="connsiteY2" fmla="*/ 0 h 9972"/>
                    <a:gd name="connsiteX3" fmla="*/ 972 w 9980"/>
                    <a:gd name="connsiteY3" fmla="*/ 0 h 9972"/>
                    <a:gd name="connsiteX4" fmla="*/ 0 w 9980"/>
                    <a:gd name="connsiteY4" fmla="*/ 1208 h 9972"/>
                    <a:gd name="connsiteX5" fmla="*/ 0 w 9980"/>
                    <a:gd name="connsiteY5" fmla="*/ 8792 h 9972"/>
                    <a:gd name="connsiteX6" fmla="*/ 972 w 9980"/>
                    <a:gd name="connsiteY6" fmla="*/ 9972 h 9972"/>
                    <a:gd name="connsiteX7" fmla="*/ 9109 w 9980"/>
                    <a:gd name="connsiteY7" fmla="*/ 9972 h 9972"/>
                    <a:gd name="connsiteX8" fmla="*/ 9980 w 9980"/>
                    <a:gd name="connsiteY8" fmla="*/ 8792 h 9972"/>
                    <a:gd name="connsiteX9" fmla="*/ 3381 w 9980"/>
                    <a:gd name="connsiteY9" fmla="*/ 5281 h 9972"/>
                    <a:gd name="connsiteX10" fmla="*/ 6089 w 9980"/>
                    <a:gd name="connsiteY10" fmla="*/ 3908 h 9972"/>
                    <a:gd name="connsiteX11" fmla="*/ 6174 w 9980"/>
                    <a:gd name="connsiteY11" fmla="*/ 4326 h 9972"/>
                    <a:gd name="connsiteX12" fmla="*/ 8158 w 9980"/>
                    <a:gd name="connsiteY12" fmla="*/ 8174 h 9972"/>
                    <a:gd name="connsiteX13" fmla="*/ 1822 w 9980"/>
                    <a:gd name="connsiteY13" fmla="*/ 8174 h 9972"/>
                    <a:gd name="connsiteX14" fmla="*/ 3381 w 9980"/>
                    <a:gd name="connsiteY14" fmla="*/ 5281 h 9972"/>
                    <a:gd name="connsiteX0" fmla="*/ 10000 w 10000"/>
                    <a:gd name="connsiteY0" fmla="*/ 8817 h 10000"/>
                    <a:gd name="connsiteX1" fmla="*/ 10000 w 10000"/>
                    <a:gd name="connsiteY1" fmla="*/ 1211 h 10000"/>
                    <a:gd name="connsiteX2" fmla="*/ 9127 w 10000"/>
                    <a:gd name="connsiteY2" fmla="*/ 0 h 10000"/>
                    <a:gd name="connsiteX3" fmla="*/ 974 w 10000"/>
                    <a:gd name="connsiteY3" fmla="*/ 0 h 10000"/>
                    <a:gd name="connsiteX4" fmla="*/ 0 w 10000"/>
                    <a:gd name="connsiteY4" fmla="*/ 1211 h 10000"/>
                    <a:gd name="connsiteX5" fmla="*/ 0 w 10000"/>
                    <a:gd name="connsiteY5" fmla="*/ 8817 h 10000"/>
                    <a:gd name="connsiteX6" fmla="*/ 974 w 10000"/>
                    <a:gd name="connsiteY6" fmla="*/ 10000 h 10000"/>
                    <a:gd name="connsiteX7" fmla="*/ 9127 w 10000"/>
                    <a:gd name="connsiteY7" fmla="*/ 10000 h 10000"/>
                    <a:gd name="connsiteX8" fmla="*/ 10000 w 10000"/>
                    <a:gd name="connsiteY8" fmla="*/ 8817 h 10000"/>
                    <a:gd name="connsiteX9" fmla="*/ 3388 w 10000"/>
                    <a:gd name="connsiteY9" fmla="*/ 5296 h 10000"/>
                    <a:gd name="connsiteX10" fmla="*/ 6101 w 10000"/>
                    <a:gd name="connsiteY10" fmla="*/ 3919 h 10000"/>
                    <a:gd name="connsiteX11" fmla="*/ 8174 w 10000"/>
                    <a:gd name="connsiteY11" fmla="*/ 8197 h 10000"/>
                    <a:gd name="connsiteX12" fmla="*/ 1826 w 10000"/>
                    <a:gd name="connsiteY12" fmla="*/ 8197 h 10000"/>
                    <a:gd name="connsiteX13" fmla="*/ 3388 w 10000"/>
                    <a:gd name="connsiteY13" fmla="*/ 5296 h 10000"/>
                    <a:gd name="connsiteX0" fmla="*/ 10000 w 10000"/>
                    <a:gd name="connsiteY0" fmla="*/ 8817 h 10000"/>
                    <a:gd name="connsiteX1" fmla="*/ 10000 w 10000"/>
                    <a:gd name="connsiteY1" fmla="*/ 1211 h 10000"/>
                    <a:gd name="connsiteX2" fmla="*/ 9127 w 10000"/>
                    <a:gd name="connsiteY2" fmla="*/ 0 h 10000"/>
                    <a:gd name="connsiteX3" fmla="*/ 974 w 10000"/>
                    <a:gd name="connsiteY3" fmla="*/ 0 h 10000"/>
                    <a:gd name="connsiteX4" fmla="*/ 0 w 10000"/>
                    <a:gd name="connsiteY4" fmla="*/ 1211 h 10000"/>
                    <a:gd name="connsiteX5" fmla="*/ 0 w 10000"/>
                    <a:gd name="connsiteY5" fmla="*/ 8817 h 10000"/>
                    <a:gd name="connsiteX6" fmla="*/ 974 w 10000"/>
                    <a:gd name="connsiteY6" fmla="*/ 10000 h 10000"/>
                    <a:gd name="connsiteX7" fmla="*/ 9127 w 10000"/>
                    <a:gd name="connsiteY7" fmla="*/ 10000 h 10000"/>
                    <a:gd name="connsiteX8" fmla="*/ 10000 w 10000"/>
                    <a:gd name="connsiteY8" fmla="*/ 8817 h 10000"/>
                    <a:gd name="connsiteX9" fmla="*/ 3388 w 10000"/>
                    <a:gd name="connsiteY9" fmla="*/ 5296 h 10000"/>
                    <a:gd name="connsiteX10" fmla="*/ 8174 w 10000"/>
                    <a:gd name="connsiteY10" fmla="*/ 8197 h 10000"/>
                    <a:gd name="connsiteX11" fmla="*/ 1826 w 10000"/>
                    <a:gd name="connsiteY11" fmla="*/ 8197 h 10000"/>
                    <a:gd name="connsiteX12" fmla="*/ 3388 w 10000"/>
                    <a:gd name="connsiteY12" fmla="*/ 5296 h 10000"/>
                    <a:gd name="connsiteX0" fmla="*/ 10000 w 10000"/>
                    <a:gd name="connsiteY0" fmla="*/ 8817 h 10000"/>
                    <a:gd name="connsiteX1" fmla="*/ 10000 w 10000"/>
                    <a:gd name="connsiteY1" fmla="*/ 1211 h 10000"/>
                    <a:gd name="connsiteX2" fmla="*/ 9127 w 10000"/>
                    <a:gd name="connsiteY2" fmla="*/ 0 h 10000"/>
                    <a:gd name="connsiteX3" fmla="*/ 974 w 10000"/>
                    <a:gd name="connsiteY3" fmla="*/ 0 h 10000"/>
                    <a:gd name="connsiteX4" fmla="*/ 0 w 10000"/>
                    <a:gd name="connsiteY4" fmla="*/ 1211 h 10000"/>
                    <a:gd name="connsiteX5" fmla="*/ 0 w 10000"/>
                    <a:gd name="connsiteY5" fmla="*/ 8817 h 10000"/>
                    <a:gd name="connsiteX6" fmla="*/ 974 w 10000"/>
                    <a:gd name="connsiteY6" fmla="*/ 10000 h 10000"/>
                    <a:gd name="connsiteX7" fmla="*/ 9127 w 10000"/>
                    <a:gd name="connsiteY7" fmla="*/ 10000 h 10000"/>
                    <a:gd name="connsiteX8" fmla="*/ 10000 w 10000"/>
                    <a:gd name="connsiteY8" fmla="*/ 8817 h 10000"/>
                    <a:gd name="connsiteX9" fmla="*/ 1826 w 10000"/>
                    <a:gd name="connsiteY9" fmla="*/ 8197 h 10000"/>
                    <a:gd name="connsiteX10" fmla="*/ 8174 w 10000"/>
                    <a:gd name="connsiteY10" fmla="*/ 8197 h 10000"/>
                    <a:gd name="connsiteX11" fmla="*/ 1826 w 10000"/>
                    <a:gd name="connsiteY11" fmla="*/ 8197 h 10000"/>
                    <a:gd name="connsiteX0" fmla="*/ 10000 w 10000"/>
                    <a:gd name="connsiteY0" fmla="*/ 8817 h 10000"/>
                    <a:gd name="connsiteX1" fmla="*/ 10000 w 10000"/>
                    <a:gd name="connsiteY1" fmla="*/ 1211 h 10000"/>
                    <a:gd name="connsiteX2" fmla="*/ 9127 w 10000"/>
                    <a:gd name="connsiteY2" fmla="*/ 0 h 10000"/>
                    <a:gd name="connsiteX3" fmla="*/ 974 w 10000"/>
                    <a:gd name="connsiteY3" fmla="*/ 0 h 10000"/>
                    <a:gd name="connsiteX4" fmla="*/ 0 w 10000"/>
                    <a:gd name="connsiteY4" fmla="*/ 1211 h 10000"/>
                    <a:gd name="connsiteX5" fmla="*/ 0 w 10000"/>
                    <a:gd name="connsiteY5" fmla="*/ 8817 h 10000"/>
                    <a:gd name="connsiteX6" fmla="*/ 974 w 10000"/>
                    <a:gd name="connsiteY6" fmla="*/ 10000 h 10000"/>
                    <a:gd name="connsiteX7" fmla="*/ 9127 w 10000"/>
                    <a:gd name="connsiteY7" fmla="*/ 10000 h 10000"/>
                    <a:gd name="connsiteX8" fmla="*/ 10000 w 10000"/>
                    <a:gd name="connsiteY8" fmla="*/ 8817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0" h="10000">
                      <a:moveTo>
                        <a:pt x="10000" y="8817"/>
                      </a:moveTo>
                      <a:lnTo>
                        <a:pt x="10000" y="1211"/>
                      </a:lnTo>
                      <a:cubicBezTo>
                        <a:pt x="10000" y="479"/>
                        <a:pt x="9574" y="0"/>
                        <a:pt x="9127" y="0"/>
                      </a:cubicBezTo>
                      <a:lnTo>
                        <a:pt x="974" y="0"/>
                      </a:lnTo>
                      <a:cubicBezTo>
                        <a:pt x="446" y="0"/>
                        <a:pt x="0" y="479"/>
                        <a:pt x="0" y="1211"/>
                      </a:cubicBezTo>
                      <a:lnTo>
                        <a:pt x="0" y="8817"/>
                      </a:lnTo>
                      <a:cubicBezTo>
                        <a:pt x="0" y="9521"/>
                        <a:pt x="446" y="10000"/>
                        <a:pt x="974" y="10000"/>
                      </a:cubicBezTo>
                      <a:lnTo>
                        <a:pt x="9127" y="10000"/>
                      </a:lnTo>
                      <a:cubicBezTo>
                        <a:pt x="9574" y="10000"/>
                        <a:pt x="10000" y="9521"/>
                        <a:pt x="10000" y="8817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endParaRPr lang="en-US" sz="1350" dirty="0"/>
                </a:p>
              </p:txBody>
            </p:sp>
            <p:sp>
              <p:nvSpPr>
                <p:cNvPr id="69" name="Freeform 91">
                  <a:extLst>
                    <a:ext uri="{FF2B5EF4-FFF2-40B4-BE49-F238E27FC236}">
                      <a16:creationId xmlns:a16="http://schemas.microsoft.com/office/drawing/2014/main" id="{4CD26EA5-9A25-480E-B100-FCA808E1EF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0243" y="3429000"/>
                  <a:ext cx="165211" cy="144981"/>
                </a:xfrm>
                <a:custGeom>
                  <a:avLst/>
                  <a:gdLst>
                    <a:gd name="T0" fmla="*/ 378 w 430"/>
                    <a:gd name="T1" fmla="*/ 22 h 379"/>
                    <a:gd name="T2" fmla="*/ 346 w 430"/>
                    <a:gd name="T3" fmla="*/ 0 h 379"/>
                    <a:gd name="T4" fmla="*/ 82 w 430"/>
                    <a:gd name="T5" fmla="*/ 0 h 379"/>
                    <a:gd name="T6" fmla="*/ 50 w 430"/>
                    <a:gd name="T7" fmla="*/ 22 h 379"/>
                    <a:gd name="T8" fmla="*/ 0 w 430"/>
                    <a:gd name="T9" fmla="*/ 164 h 379"/>
                    <a:gd name="T10" fmla="*/ 0 w 430"/>
                    <a:gd name="T11" fmla="*/ 355 h 379"/>
                    <a:gd name="T12" fmla="*/ 23 w 430"/>
                    <a:gd name="T13" fmla="*/ 378 h 379"/>
                    <a:gd name="T14" fmla="*/ 46 w 430"/>
                    <a:gd name="T15" fmla="*/ 378 h 379"/>
                    <a:gd name="T16" fmla="*/ 69 w 430"/>
                    <a:gd name="T17" fmla="*/ 355 h 379"/>
                    <a:gd name="T18" fmla="*/ 69 w 430"/>
                    <a:gd name="T19" fmla="*/ 332 h 379"/>
                    <a:gd name="T20" fmla="*/ 356 w 430"/>
                    <a:gd name="T21" fmla="*/ 332 h 379"/>
                    <a:gd name="T22" fmla="*/ 356 w 430"/>
                    <a:gd name="T23" fmla="*/ 355 h 379"/>
                    <a:gd name="T24" fmla="*/ 378 w 430"/>
                    <a:gd name="T25" fmla="*/ 378 h 379"/>
                    <a:gd name="T26" fmla="*/ 406 w 430"/>
                    <a:gd name="T27" fmla="*/ 378 h 379"/>
                    <a:gd name="T28" fmla="*/ 429 w 430"/>
                    <a:gd name="T29" fmla="*/ 355 h 379"/>
                    <a:gd name="T30" fmla="*/ 429 w 430"/>
                    <a:gd name="T31" fmla="*/ 164 h 379"/>
                    <a:gd name="T32" fmla="*/ 378 w 430"/>
                    <a:gd name="T33" fmla="*/ 22 h 379"/>
                    <a:gd name="T34" fmla="*/ 82 w 430"/>
                    <a:gd name="T35" fmla="*/ 259 h 379"/>
                    <a:gd name="T36" fmla="*/ 46 w 430"/>
                    <a:gd name="T37" fmla="*/ 223 h 379"/>
                    <a:gd name="T38" fmla="*/ 82 w 430"/>
                    <a:gd name="T39" fmla="*/ 186 h 379"/>
                    <a:gd name="T40" fmla="*/ 119 w 430"/>
                    <a:gd name="T41" fmla="*/ 223 h 379"/>
                    <a:gd name="T42" fmla="*/ 82 w 430"/>
                    <a:gd name="T43" fmla="*/ 259 h 379"/>
                    <a:gd name="T44" fmla="*/ 346 w 430"/>
                    <a:gd name="T45" fmla="*/ 259 h 379"/>
                    <a:gd name="T46" fmla="*/ 310 w 430"/>
                    <a:gd name="T47" fmla="*/ 223 h 379"/>
                    <a:gd name="T48" fmla="*/ 346 w 430"/>
                    <a:gd name="T49" fmla="*/ 186 h 379"/>
                    <a:gd name="T50" fmla="*/ 378 w 430"/>
                    <a:gd name="T51" fmla="*/ 223 h 379"/>
                    <a:gd name="T52" fmla="*/ 346 w 430"/>
                    <a:gd name="T53" fmla="*/ 259 h 379"/>
                    <a:gd name="T54" fmla="*/ 46 w 430"/>
                    <a:gd name="T55" fmla="*/ 141 h 379"/>
                    <a:gd name="T56" fmla="*/ 82 w 430"/>
                    <a:gd name="T57" fmla="*/ 31 h 379"/>
                    <a:gd name="T58" fmla="*/ 346 w 430"/>
                    <a:gd name="T59" fmla="*/ 31 h 379"/>
                    <a:gd name="T60" fmla="*/ 378 w 430"/>
                    <a:gd name="T61" fmla="*/ 141 h 379"/>
                    <a:gd name="T62" fmla="*/ 46 w 430"/>
                    <a:gd name="T63" fmla="*/ 141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30" h="379">
                      <a:moveTo>
                        <a:pt x="378" y="22"/>
                      </a:moveTo>
                      <a:cubicBezTo>
                        <a:pt x="374" y="9"/>
                        <a:pt x="360" y="0"/>
                        <a:pt x="346" y="0"/>
                      </a:cubicBezTo>
                      <a:lnTo>
                        <a:pt x="82" y="0"/>
                      </a:lnTo>
                      <a:cubicBezTo>
                        <a:pt x="64" y="0"/>
                        <a:pt x="55" y="9"/>
                        <a:pt x="50" y="22"/>
                      </a:cubicBezTo>
                      <a:lnTo>
                        <a:pt x="0" y="164"/>
                      </a:lnTo>
                      <a:lnTo>
                        <a:pt x="0" y="355"/>
                      </a:lnTo>
                      <a:cubicBezTo>
                        <a:pt x="0" y="369"/>
                        <a:pt x="9" y="378"/>
                        <a:pt x="23" y="378"/>
                      </a:cubicBezTo>
                      <a:lnTo>
                        <a:pt x="46" y="378"/>
                      </a:lnTo>
                      <a:cubicBezTo>
                        <a:pt x="59" y="378"/>
                        <a:pt x="69" y="369"/>
                        <a:pt x="69" y="355"/>
                      </a:cubicBezTo>
                      <a:lnTo>
                        <a:pt x="69" y="332"/>
                      </a:lnTo>
                      <a:lnTo>
                        <a:pt x="356" y="332"/>
                      </a:lnTo>
                      <a:lnTo>
                        <a:pt x="356" y="355"/>
                      </a:lnTo>
                      <a:cubicBezTo>
                        <a:pt x="356" y="369"/>
                        <a:pt x="365" y="378"/>
                        <a:pt x="378" y="378"/>
                      </a:cubicBezTo>
                      <a:lnTo>
                        <a:pt x="406" y="378"/>
                      </a:lnTo>
                      <a:cubicBezTo>
                        <a:pt x="419" y="378"/>
                        <a:pt x="429" y="369"/>
                        <a:pt x="429" y="355"/>
                      </a:cubicBezTo>
                      <a:lnTo>
                        <a:pt x="429" y="164"/>
                      </a:lnTo>
                      <a:lnTo>
                        <a:pt x="378" y="22"/>
                      </a:lnTo>
                      <a:close/>
                      <a:moveTo>
                        <a:pt x="82" y="259"/>
                      </a:moveTo>
                      <a:cubicBezTo>
                        <a:pt x="64" y="259"/>
                        <a:pt x="46" y="241"/>
                        <a:pt x="46" y="223"/>
                      </a:cubicBezTo>
                      <a:cubicBezTo>
                        <a:pt x="46" y="205"/>
                        <a:pt x="64" y="186"/>
                        <a:pt x="82" y="186"/>
                      </a:cubicBezTo>
                      <a:cubicBezTo>
                        <a:pt x="100" y="186"/>
                        <a:pt x="119" y="205"/>
                        <a:pt x="119" y="223"/>
                      </a:cubicBezTo>
                      <a:cubicBezTo>
                        <a:pt x="119" y="241"/>
                        <a:pt x="100" y="259"/>
                        <a:pt x="82" y="259"/>
                      </a:cubicBezTo>
                      <a:close/>
                      <a:moveTo>
                        <a:pt x="346" y="259"/>
                      </a:moveTo>
                      <a:cubicBezTo>
                        <a:pt x="324" y="259"/>
                        <a:pt x="310" y="241"/>
                        <a:pt x="310" y="223"/>
                      </a:cubicBezTo>
                      <a:cubicBezTo>
                        <a:pt x="310" y="205"/>
                        <a:pt x="326" y="186"/>
                        <a:pt x="346" y="186"/>
                      </a:cubicBezTo>
                      <a:cubicBezTo>
                        <a:pt x="367" y="186"/>
                        <a:pt x="378" y="205"/>
                        <a:pt x="378" y="223"/>
                      </a:cubicBezTo>
                      <a:cubicBezTo>
                        <a:pt x="378" y="241"/>
                        <a:pt x="365" y="259"/>
                        <a:pt x="346" y="259"/>
                      </a:cubicBezTo>
                      <a:close/>
                      <a:moveTo>
                        <a:pt x="46" y="141"/>
                      </a:moveTo>
                      <a:lnTo>
                        <a:pt x="82" y="31"/>
                      </a:lnTo>
                      <a:lnTo>
                        <a:pt x="346" y="31"/>
                      </a:lnTo>
                      <a:lnTo>
                        <a:pt x="378" y="141"/>
                      </a:lnTo>
                      <a:lnTo>
                        <a:pt x="46" y="141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  <a:effectLst/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70" name="Freeform 91">
                  <a:extLst>
                    <a:ext uri="{FF2B5EF4-FFF2-40B4-BE49-F238E27FC236}">
                      <a16:creationId xmlns:a16="http://schemas.microsoft.com/office/drawing/2014/main" id="{A268F58C-0029-4FAE-8B3D-ECE51DA2A3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915" y="3275608"/>
                  <a:ext cx="104526" cy="91726"/>
                </a:xfrm>
                <a:custGeom>
                  <a:avLst/>
                  <a:gdLst>
                    <a:gd name="T0" fmla="*/ 378 w 430"/>
                    <a:gd name="T1" fmla="*/ 22 h 379"/>
                    <a:gd name="T2" fmla="*/ 346 w 430"/>
                    <a:gd name="T3" fmla="*/ 0 h 379"/>
                    <a:gd name="T4" fmla="*/ 82 w 430"/>
                    <a:gd name="T5" fmla="*/ 0 h 379"/>
                    <a:gd name="T6" fmla="*/ 50 w 430"/>
                    <a:gd name="T7" fmla="*/ 22 h 379"/>
                    <a:gd name="T8" fmla="*/ 0 w 430"/>
                    <a:gd name="T9" fmla="*/ 164 h 379"/>
                    <a:gd name="T10" fmla="*/ 0 w 430"/>
                    <a:gd name="T11" fmla="*/ 355 h 379"/>
                    <a:gd name="T12" fmla="*/ 23 w 430"/>
                    <a:gd name="T13" fmla="*/ 378 h 379"/>
                    <a:gd name="T14" fmla="*/ 46 w 430"/>
                    <a:gd name="T15" fmla="*/ 378 h 379"/>
                    <a:gd name="T16" fmla="*/ 69 w 430"/>
                    <a:gd name="T17" fmla="*/ 355 h 379"/>
                    <a:gd name="T18" fmla="*/ 69 w 430"/>
                    <a:gd name="T19" fmla="*/ 332 h 379"/>
                    <a:gd name="T20" fmla="*/ 356 w 430"/>
                    <a:gd name="T21" fmla="*/ 332 h 379"/>
                    <a:gd name="T22" fmla="*/ 356 w 430"/>
                    <a:gd name="T23" fmla="*/ 355 h 379"/>
                    <a:gd name="T24" fmla="*/ 378 w 430"/>
                    <a:gd name="T25" fmla="*/ 378 h 379"/>
                    <a:gd name="T26" fmla="*/ 406 w 430"/>
                    <a:gd name="T27" fmla="*/ 378 h 379"/>
                    <a:gd name="T28" fmla="*/ 429 w 430"/>
                    <a:gd name="T29" fmla="*/ 355 h 379"/>
                    <a:gd name="T30" fmla="*/ 429 w 430"/>
                    <a:gd name="T31" fmla="*/ 164 h 379"/>
                    <a:gd name="T32" fmla="*/ 378 w 430"/>
                    <a:gd name="T33" fmla="*/ 22 h 379"/>
                    <a:gd name="T34" fmla="*/ 82 w 430"/>
                    <a:gd name="T35" fmla="*/ 259 h 379"/>
                    <a:gd name="T36" fmla="*/ 46 w 430"/>
                    <a:gd name="T37" fmla="*/ 223 h 379"/>
                    <a:gd name="T38" fmla="*/ 82 w 430"/>
                    <a:gd name="T39" fmla="*/ 186 h 379"/>
                    <a:gd name="T40" fmla="*/ 119 w 430"/>
                    <a:gd name="T41" fmla="*/ 223 h 379"/>
                    <a:gd name="T42" fmla="*/ 82 w 430"/>
                    <a:gd name="T43" fmla="*/ 259 h 379"/>
                    <a:gd name="T44" fmla="*/ 346 w 430"/>
                    <a:gd name="T45" fmla="*/ 259 h 379"/>
                    <a:gd name="T46" fmla="*/ 310 w 430"/>
                    <a:gd name="T47" fmla="*/ 223 h 379"/>
                    <a:gd name="T48" fmla="*/ 346 w 430"/>
                    <a:gd name="T49" fmla="*/ 186 h 379"/>
                    <a:gd name="T50" fmla="*/ 378 w 430"/>
                    <a:gd name="T51" fmla="*/ 223 h 379"/>
                    <a:gd name="T52" fmla="*/ 346 w 430"/>
                    <a:gd name="T53" fmla="*/ 259 h 379"/>
                    <a:gd name="T54" fmla="*/ 46 w 430"/>
                    <a:gd name="T55" fmla="*/ 141 h 379"/>
                    <a:gd name="T56" fmla="*/ 82 w 430"/>
                    <a:gd name="T57" fmla="*/ 31 h 379"/>
                    <a:gd name="T58" fmla="*/ 346 w 430"/>
                    <a:gd name="T59" fmla="*/ 31 h 379"/>
                    <a:gd name="T60" fmla="*/ 378 w 430"/>
                    <a:gd name="T61" fmla="*/ 141 h 379"/>
                    <a:gd name="T62" fmla="*/ 46 w 430"/>
                    <a:gd name="T63" fmla="*/ 141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30" h="379">
                      <a:moveTo>
                        <a:pt x="378" y="22"/>
                      </a:moveTo>
                      <a:cubicBezTo>
                        <a:pt x="374" y="9"/>
                        <a:pt x="360" y="0"/>
                        <a:pt x="346" y="0"/>
                      </a:cubicBezTo>
                      <a:lnTo>
                        <a:pt x="82" y="0"/>
                      </a:lnTo>
                      <a:cubicBezTo>
                        <a:pt x="64" y="0"/>
                        <a:pt x="55" y="9"/>
                        <a:pt x="50" y="22"/>
                      </a:cubicBezTo>
                      <a:lnTo>
                        <a:pt x="0" y="164"/>
                      </a:lnTo>
                      <a:lnTo>
                        <a:pt x="0" y="355"/>
                      </a:lnTo>
                      <a:cubicBezTo>
                        <a:pt x="0" y="369"/>
                        <a:pt x="9" y="378"/>
                        <a:pt x="23" y="378"/>
                      </a:cubicBezTo>
                      <a:lnTo>
                        <a:pt x="46" y="378"/>
                      </a:lnTo>
                      <a:cubicBezTo>
                        <a:pt x="59" y="378"/>
                        <a:pt x="69" y="369"/>
                        <a:pt x="69" y="355"/>
                      </a:cubicBezTo>
                      <a:lnTo>
                        <a:pt x="69" y="332"/>
                      </a:lnTo>
                      <a:lnTo>
                        <a:pt x="356" y="332"/>
                      </a:lnTo>
                      <a:lnTo>
                        <a:pt x="356" y="355"/>
                      </a:lnTo>
                      <a:cubicBezTo>
                        <a:pt x="356" y="369"/>
                        <a:pt x="365" y="378"/>
                        <a:pt x="378" y="378"/>
                      </a:cubicBezTo>
                      <a:lnTo>
                        <a:pt x="406" y="378"/>
                      </a:lnTo>
                      <a:cubicBezTo>
                        <a:pt x="419" y="378"/>
                        <a:pt x="429" y="369"/>
                        <a:pt x="429" y="355"/>
                      </a:cubicBezTo>
                      <a:lnTo>
                        <a:pt x="429" y="164"/>
                      </a:lnTo>
                      <a:lnTo>
                        <a:pt x="378" y="22"/>
                      </a:lnTo>
                      <a:close/>
                      <a:moveTo>
                        <a:pt x="82" y="259"/>
                      </a:moveTo>
                      <a:cubicBezTo>
                        <a:pt x="64" y="259"/>
                        <a:pt x="46" y="241"/>
                        <a:pt x="46" y="223"/>
                      </a:cubicBezTo>
                      <a:cubicBezTo>
                        <a:pt x="46" y="205"/>
                        <a:pt x="64" y="186"/>
                        <a:pt x="82" y="186"/>
                      </a:cubicBezTo>
                      <a:cubicBezTo>
                        <a:pt x="100" y="186"/>
                        <a:pt x="119" y="205"/>
                        <a:pt x="119" y="223"/>
                      </a:cubicBezTo>
                      <a:cubicBezTo>
                        <a:pt x="119" y="241"/>
                        <a:pt x="100" y="259"/>
                        <a:pt x="82" y="259"/>
                      </a:cubicBezTo>
                      <a:close/>
                      <a:moveTo>
                        <a:pt x="346" y="259"/>
                      </a:moveTo>
                      <a:cubicBezTo>
                        <a:pt x="324" y="259"/>
                        <a:pt x="310" y="241"/>
                        <a:pt x="310" y="223"/>
                      </a:cubicBezTo>
                      <a:cubicBezTo>
                        <a:pt x="310" y="205"/>
                        <a:pt x="326" y="186"/>
                        <a:pt x="346" y="186"/>
                      </a:cubicBezTo>
                      <a:cubicBezTo>
                        <a:pt x="367" y="186"/>
                        <a:pt x="378" y="205"/>
                        <a:pt x="378" y="223"/>
                      </a:cubicBezTo>
                      <a:cubicBezTo>
                        <a:pt x="378" y="241"/>
                        <a:pt x="365" y="259"/>
                        <a:pt x="346" y="259"/>
                      </a:cubicBezTo>
                      <a:close/>
                      <a:moveTo>
                        <a:pt x="46" y="141"/>
                      </a:moveTo>
                      <a:lnTo>
                        <a:pt x="82" y="31"/>
                      </a:lnTo>
                      <a:lnTo>
                        <a:pt x="346" y="31"/>
                      </a:lnTo>
                      <a:lnTo>
                        <a:pt x="378" y="141"/>
                      </a:lnTo>
                      <a:lnTo>
                        <a:pt x="46" y="141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  <a:effectLst/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0B102A6-3C32-4110-A272-5196F8CA4A54}"/>
                  </a:ext>
                </a:extLst>
              </p:cNvPr>
              <p:cNvSpPr/>
              <p:nvPr/>
            </p:nvSpPr>
            <p:spPr>
              <a:xfrm>
                <a:off x="2050853" y="3975394"/>
                <a:ext cx="168910" cy="1689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B0345F87-559A-4D64-BD8E-57B0D270FDE6}"/>
                  </a:ext>
                </a:extLst>
              </p:cNvPr>
              <p:cNvSpPr/>
              <p:nvPr/>
            </p:nvSpPr>
            <p:spPr>
              <a:xfrm>
                <a:off x="2459595" y="3825043"/>
                <a:ext cx="183345" cy="1748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3298DEB3-164D-45B2-8952-6A826A94FB0B}"/>
                  </a:ext>
                </a:extLst>
              </p:cNvPr>
              <p:cNvSpPr/>
              <p:nvPr/>
            </p:nvSpPr>
            <p:spPr>
              <a:xfrm>
                <a:off x="2126430" y="4015290"/>
                <a:ext cx="168910" cy="1689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79F4D125-213D-45A9-9811-604E3CB4A9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7892" y="2983224"/>
              <a:ext cx="118368" cy="624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003F613-39FA-4DD3-B281-2E215E2FF0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78793" y="2983224"/>
              <a:ext cx="118368" cy="624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5EDF6BD2-9D06-4AF2-8778-6D8F5D011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78793" y="3243643"/>
              <a:ext cx="118368" cy="624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5AD5BD20-1CC2-4BEC-83DF-834390A3DA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7892" y="3248980"/>
              <a:ext cx="118368" cy="624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E1DEFE80-E9FF-4AF9-BA97-2CE5245A525F}"/>
              </a:ext>
            </a:extLst>
          </p:cNvPr>
          <p:cNvGrpSpPr/>
          <p:nvPr/>
        </p:nvGrpSpPr>
        <p:grpSpPr>
          <a:xfrm>
            <a:off x="10086737" y="2261084"/>
            <a:ext cx="1260140" cy="910625"/>
            <a:chOff x="9674286" y="2500556"/>
            <a:chExt cx="1260140" cy="910625"/>
          </a:xfrm>
        </p:grpSpPr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750207D7-72D9-4DEE-B25E-D27F3F7ED693}"/>
                </a:ext>
              </a:extLst>
            </p:cNvPr>
            <p:cNvGrpSpPr/>
            <p:nvPr/>
          </p:nvGrpSpPr>
          <p:grpSpPr>
            <a:xfrm>
              <a:off x="9674286" y="2500556"/>
              <a:ext cx="1260140" cy="910625"/>
              <a:chOff x="8112224" y="2500556"/>
              <a:chExt cx="1260140" cy="910625"/>
            </a:xfrm>
          </p:grpSpPr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1882D259-CF43-4273-A164-8EC26922219A}"/>
                  </a:ext>
                </a:extLst>
              </p:cNvPr>
              <p:cNvGrpSpPr/>
              <p:nvPr/>
            </p:nvGrpSpPr>
            <p:grpSpPr>
              <a:xfrm>
                <a:off x="8112224" y="2500556"/>
                <a:ext cx="1260140" cy="910625"/>
                <a:chOff x="1919536" y="3667215"/>
                <a:chExt cx="804588" cy="581426"/>
              </a:xfrm>
            </p:grpSpPr>
            <p:grpSp>
              <p:nvGrpSpPr>
                <p:cNvPr id="87" name="Gruppieren 86">
                  <a:extLst>
                    <a:ext uri="{FF2B5EF4-FFF2-40B4-BE49-F238E27FC236}">
                      <a16:creationId xmlns:a16="http://schemas.microsoft.com/office/drawing/2014/main" id="{BB78F513-B172-4611-B1B6-8E3F175BB7DB}"/>
                    </a:ext>
                  </a:extLst>
                </p:cNvPr>
                <p:cNvGrpSpPr/>
                <p:nvPr/>
              </p:nvGrpSpPr>
              <p:grpSpPr>
                <a:xfrm>
                  <a:off x="1919536" y="3667215"/>
                  <a:ext cx="804588" cy="581426"/>
                  <a:chOff x="371364" y="3068960"/>
                  <a:chExt cx="804588" cy="581426"/>
                </a:xfrm>
                <a:solidFill>
                  <a:schemeClr val="bg1"/>
                </a:solidFill>
              </p:grpSpPr>
              <p:sp>
                <p:nvSpPr>
                  <p:cNvPr id="91" name="Freeform 140">
                    <a:extLst>
                      <a:ext uri="{FF2B5EF4-FFF2-40B4-BE49-F238E27FC236}">
                        <a16:creationId xmlns:a16="http://schemas.microsoft.com/office/drawing/2014/main" id="{C2CFD893-EBE7-435D-AE2A-F6A5BE528A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1364" y="3068960"/>
                    <a:ext cx="804588" cy="581426"/>
                  </a:xfrm>
                  <a:custGeom>
                    <a:avLst/>
                    <a:gdLst>
                      <a:gd name="T0" fmla="*/ 493 w 494"/>
                      <a:gd name="T1" fmla="*/ 313 h 356"/>
                      <a:gd name="T2" fmla="*/ 493 w 494"/>
                      <a:gd name="T3" fmla="*/ 43 h 356"/>
                      <a:gd name="T4" fmla="*/ 450 w 494"/>
                      <a:gd name="T5" fmla="*/ 0 h 356"/>
                      <a:gd name="T6" fmla="*/ 48 w 494"/>
                      <a:gd name="T7" fmla="*/ 0 h 356"/>
                      <a:gd name="T8" fmla="*/ 0 w 494"/>
                      <a:gd name="T9" fmla="*/ 43 h 356"/>
                      <a:gd name="T10" fmla="*/ 0 w 494"/>
                      <a:gd name="T11" fmla="*/ 313 h 356"/>
                      <a:gd name="T12" fmla="*/ 48 w 494"/>
                      <a:gd name="T13" fmla="*/ 355 h 356"/>
                      <a:gd name="T14" fmla="*/ 450 w 494"/>
                      <a:gd name="T15" fmla="*/ 355 h 356"/>
                      <a:gd name="T16" fmla="*/ 493 w 494"/>
                      <a:gd name="T17" fmla="*/ 313 h 356"/>
                      <a:gd name="T18" fmla="*/ 167 w 494"/>
                      <a:gd name="T19" fmla="*/ 188 h 356"/>
                      <a:gd name="T20" fmla="*/ 223 w 494"/>
                      <a:gd name="T21" fmla="*/ 257 h 356"/>
                      <a:gd name="T22" fmla="*/ 305 w 494"/>
                      <a:gd name="T23" fmla="*/ 154 h 356"/>
                      <a:gd name="T24" fmla="*/ 403 w 494"/>
                      <a:gd name="T25" fmla="*/ 291 h 356"/>
                      <a:gd name="T26" fmla="*/ 90 w 494"/>
                      <a:gd name="T27" fmla="*/ 291 h 356"/>
                      <a:gd name="T28" fmla="*/ 167 w 494"/>
                      <a:gd name="T29" fmla="*/ 188 h 356"/>
                      <a:gd name="connsiteX0" fmla="*/ 9980 w 9980"/>
                      <a:gd name="connsiteY0" fmla="*/ 8792 h 9972"/>
                      <a:gd name="connsiteX1" fmla="*/ 9980 w 9980"/>
                      <a:gd name="connsiteY1" fmla="*/ 1208 h 9972"/>
                      <a:gd name="connsiteX2" fmla="*/ 9109 w 9980"/>
                      <a:gd name="connsiteY2" fmla="*/ 0 h 9972"/>
                      <a:gd name="connsiteX3" fmla="*/ 972 w 9980"/>
                      <a:gd name="connsiteY3" fmla="*/ 0 h 9972"/>
                      <a:gd name="connsiteX4" fmla="*/ 0 w 9980"/>
                      <a:gd name="connsiteY4" fmla="*/ 1208 h 9972"/>
                      <a:gd name="connsiteX5" fmla="*/ 0 w 9980"/>
                      <a:gd name="connsiteY5" fmla="*/ 8792 h 9972"/>
                      <a:gd name="connsiteX6" fmla="*/ 972 w 9980"/>
                      <a:gd name="connsiteY6" fmla="*/ 9972 h 9972"/>
                      <a:gd name="connsiteX7" fmla="*/ 9109 w 9980"/>
                      <a:gd name="connsiteY7" fmla="*/ 9972 h 9972"/>
                      <a:gd name="connsiteX8" fmla="*/ 9980 w 9980"/>
                      <a:gd name="connsiteY8" fmla="*/ 8792 h 9972"/>
                      <a:gd name="connsiteX9" fmla="*/ 3381 w 9980"/>
                      <a:gd name="connsiteY9" fmla="*/ 5281 h 9972"/>
                      <a:gd name="connsiteX10" fmla="*/ 6089 w 9980"/>
                      <a:gd name="connsiteY10" fmla="*/ 3908 h 9972"/>
                      <a:gd name="connsiteX11" fmla="*/ 6174 w 9980"/>
                      <a:gd name="connsiteY11" fmla="*/ 4326 h 9972"/>
                      <a:gd name="connsiteX12" fmla="*/ 8158 w 9980"/>
                      <a:gd name="connsiteY12" fmla="*/ 8174 h 9972"/>
                      <a:gd name="connsiteX13" fmla="*/ 1822 w 9980"/>
                      <a:gd name="connsiteY13" fmla="*/ 8174 h 9972"/>
                      <a:gd name="connsiteX14" fmla="*/ 3381 w 9980"/>
                      <a:gd name="connsiteY14" fmla="*/ 5281 h 9972"/>
                      <a:gd name="connsiteX0" fmla="*/ 10000 w 10000"/>
                      <a:gd name="connsiteY0" fmla="*/ 8817 h 10000"/>
                      <a:gd name="connsiteX1" fmla="*/ 10000 w 10000"/>
                      <a:gd name="connsiteY1" fmla="*/ 1211 h 10000"/>
                      <a:gd name="connsiteX2" fmla="*/ 9127 w 10000"/>
                      <a:gd name="connsiteY2" fmla="*/ 0 h 10000"/>
                      <a:gd name="connsiteX3" fmla="*/ 974 w 10000"/>
                      <a:gd name="connsiteY3" fmla="*/ 0 h 10000"/>
                      <a:gd name="connsiteX4" fmla="*/ 0 w 10000"/>
                      <a:gd name="connsiteY4" fmla="*/ 1211 h 10000"/>
                      <a:gd name="connsiteX5" fmla="*/ 0 w 10000"/>
                      <a:gd name="connsiteY5" fmla="*/ 8817 h 10000"/>
                      <a:gd name="connsiteX6" fmla="*/ 974 w 10000"/>
                      <a:gd name="connsiteY6" fmla="*/ 10000 h 10000"/>
                      <a:gd name="connsiteX7" fmla="*/ 9127 w 10000"/>
                      <a:gd name="connsiteY7" fmla="*/ 10000 h 10000"/>
                      <a:gd name="connsiteX8" fmla="*/ 10000 w 10000"/>
                      <a:gd name="connsiteY8" fmla="*/ 8817 h 10000"/>
                      <a:gd name="connsiteX9" fmla="*/ 3388 w 10000"/>
                      <a:gd name="connsiteY9" fmla="*/ 5296 h 10000"/>
                      <a:gd name="connsiteX10" fmla="*/ 6101 w 10000"/>
                      <a:gd name="connsiteY10" fmla="*/ 3919 h 10000"/>
                      <a:gd name="connsiteX11" fmla="*/ 8174 w 10000"/>
                      <a:gd name="connsiteY11" fmla="*/ 8197 h 10000"/>
                      <a:gd name="connsiteX12" fmla="*/ 1826 w 10000"/>
                      <a:gd name="connsiteY12" fmla="*/ 8197 h 10000"/>
                      <a:gd name="connsiteX13" fmla="*/ 3388 w 10000"/>
                      <a:gd name="connsiteY13" fmla="*/ 5296 h 10000"/>
                      <a:gd name="connsiteX0" fmla="*/ 10000 w 10000"/>
                      <a:gd name="connsiteY0" fmla="*/ 8817 h 10000"/>
                      <a:gd name="connsiteX1" fmla="*/ 10000 w 10000"/>
                      <a:gd name="connsiteY1" fmla="*/ 1211 h 10000"/>
                      <a:gd name="connsiteX2" fmla="*/ 9127 w 10000"/>
                      <a:gd name="connsiteY2" fmla="*/ 0 h 10000"/>
                      <a:gd name="connsiteX3" fmla="*/ 974 w 10000"/>
                      <a:gd name="connsiteY3" fmla="*/ 0 h 10000"/>
                      <a:gd name="connsiteX4" fmla="*/ 0 w 10000"/>
                      <a:gd name="connsiteY4" fmla="*/ 1211 h 10000"/>
                      <a:gd name="connsiteX5" fmla="*/ 0 w 10000"/>
                      <a:gd name="connsiteY5" fmla="*/ 8817 h 10000"/>
                      <a:gd name="connsiteX6" fmla="*/ 974 w 10000"/>
                      <a:gd name="connsiteY6" fmla="*/ 10000 h 10000"/>
                      <a:gd name="connsiteX7" fmla="*/ 9127 w 10000"/>
                      <a:gd name="connsiteY7" fmla="*/ 10000 h 10000"/>
                      <a:gd name="connsiteX8" fmla="*/ 10000 w 10000"/>
                      <a:gd name="connsiteY8" fmla="*/ 8817 h 10000"/>
                      <a:gd name="connsiteX9" fmla="*/ 3388 w 10000"/>
                      <a:gd name="connsiteY9" fmla="*/ 5296 h 10000"/>
                      <a:gd name="connsiteX10" fmla="*/ 8174 w 10000"/>
                      <a:gd name="connsiteY10" fmla="*/ 8197 h 10000"/>
                      <a:gd name="connsiteX11" fmla="*/ 1826 w 10000"/>
                      <a:gd name="connsiteY11" fmla="*/ 8197 h 10000"/>
                      <a:gd name="connsiteX12" fmla="*/ 3388 w 10000"/>
                      <a:gd name="connsiteY12" fmla="*/ 5296 h 10000"/>
                      <a:gd name="connsiteX0" fmla="*/ 10000 w 10000"/>
                      <a:gd name="connsiteY0" fmla="*/ 8817 h 10000"/>
                      <a:gd name="connsiteX1" fmla="*/ 10000 w 10000"/>
                      <a:gd name="connsiteY1" fmla="*/ 1211 h 10000"/>
                      <a:gd name="connsiteX2" fmla="*/ 9127 w 10000"/>
                      <a:gd name="connsiteY2" fmla="*/ 0 h 10000"/>
                      <a:gd name="connsiteX3" fmla="*/ 974 w 10000"/>
                      <a:gd name="connsiteY3" fmla="*/ 0 h 10000"/>
                      <a:gd name="connsiteX4" fmla="*/ 0 w 10000"/>
                      <a:gd name="connsiteY4" fmla="*/ 1211 h 10000"/>
                      <a:gd name="connsiteX5" fmla="*/ 0 w 10000"/>
                      <a:gd name="connsiteY5" fmla="*/ 8817 h 10000"/>
                      <a:gd name="connsiteX6" fmla="*/ 974 w 10000"/>
                      <a:gd name="connsiteY6" fmla="*/ 10000 h 10000"/>
                      <a:gd name="connsiteX7" fmla="*/ 9127 w 10000"/>
                      <a:gd name="connsiteY7" fmla="*/ 10000 h 10000"/>
                      <a:gd name="connsiteX8" fmla="*/ 10000 w 10000"/>
                      <a:gd name="connsiteY8" fmla="*/ 8817 h 10000"/>
                      <a:gd name="connsiteX9" fmla="*/ 1826 w 10000"/>
                      <a:gd name="connsiteY9" fmla="*/ 8197 h 10000"/>
                      <a:gd name="connsiteX10" fmla="*/ 8174 w 10000"/>
                      <a:gd name="connsiteY10" fmla="*/ 8197 h 10000"/>
                      <a:gd name="connsiteX11" fmla="*/ 1826 w 10000"/>
                      <a:gd name="connsiteY11" fmla="*/ 8197 h 10000"/>
                      <a:gd name="connsiteX0" fmla="*/ 10000 w 10000"/>
                      <a:gd name="connsiteY0" fmla="*/ 8817 h 10000"/>
                      <a:gd name="connsiteX1" fmla="*/ 10000 w 10000"/>
                      <a:gd name="connsiteY1" fmla="*/ 1211 h 10000"/>
                      <a:gd name="connsiteX2" fmla="*/ 9127 w 10000"/>
                      <a:gd name="connsiteY2" fmla="*/ 0 h 10000"/>
                      <a:gd name="connsiteX3" fmla="*/ 974 w 10000"/>
                      <a:gd name="connsiteY3" fmla="*/ 0 h 10000"/>
                      <a:gd name="connsiteX4" fmla="*/ 0 w 10000"/>
                      <a:gd name="connsiteY4" fmla="*/ 1211 h 10000"/>
                      <a:gd name="connsiteX5" fmla="*/ 0 w 10000"/>
                      <a:gd name="connsiteY5" fmla="*/ 8817 h 10000"/>
                      <a:gd name="connsiteX6" fmla="*/ 974 w 10000"/>
                      <a:gd name="connsiteY6" fmla="*/ 10000 h 10000"/>
                      <a:gd name="connsiteX7" fmla="*/ 9127 w 10000"/>
                      <a:gd name="connsiteY7" fmla="*/ 10000 h 10000"/>
                      <a:gd name="connsiteX8" fmla="*/ 10000 w 10000"/>
                      <a:gd name="connsiteY8" fmla="*/ 8817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00" h="10000">
                        <a:moveTo>
                          <a:pt x="10000" y="8817"/>
                        </a:moveTo>
                        <a:lnTo>
                          <a:pt x="10000" y="1211"/>
                        </a:lnTo>
                        <a:cubicBezTo>
                          <a:pt x="10000" y="479"/>
                          <a:pt x="9574" y="0"/>
                          <a:pt x="9127" y="0"/>
                        </a:cubicBezTo>
                        <a:lnTo>
                          <a:pt x="974" y="0"/>
                        </a:lnTo>
                        <a:cubicBezTo>
                          <a:pt x="446" y="0"/>
                          <a:pt x="0" y="479"/>
                          <a:pt x="0" y="1211"/>
                        </a:cubicBezTo>
                        <a:lnTo>
                          <a:pt x="0" y="8817"/>
                        </a:lnTo>
                        <a:cubicBezTo>
                          <a:pt x="0" y="9521"/>
                          <a:pt x="446" y="10000"/>
                          <a:pt x="974" y="10000"/>
                        </a:cubicBezTo>
                        <a:lnTo>
                          <a:pt x="9127" y="10000"/>
                        </a:lnTo>
                        <a:cubicBezTo>
                          <a:pt x="9574" y="10000"/>
                          <a:pt x="10000" y="9521"/>
                          <a:pt x="10000" y="8817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 wrap="none" anchor="ctr"/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92" name="Freeform 91">
                    <a:extLst>
                      <a:ext uri="{FF2B5EF4-FFF2-40B4-BE49-F238E27FC236}">
                        <a16:creationId xmlns:a16="http://schemas.microsoft.com/office/drawing/2014/main" id="{1EE9C75F-9DAA-478F-9FB7-1B365565DB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0243" y="3429000"/>
                    <a:ext cx="165211" cy="144981"/>
                  </a:xfrm>
                  <a:custGeom>
                    <a:avLst/>
                    <a:gdLst>
                      <a:gd name="T0" fmla="*/ 378 w 430"/>
                      <a:gd name="T1" fmla="*/ 22 h 379"/>
                      <a:gd name="T2" fmla="*/ 346 w 430"/>
                      <a:gd name="T3" fmla="*/ 0 h 379"/>
                      <a:gd name="T4" fmla="*/ 82 w 430"/>
                      <a:gd name="T5" fmla="*/ 0 h 379"/>
                      <a:gd name="T6" fmla="*/ 50 w 430"/>
                      <a:gd name="T7" fmla="*/ 22 h 379"/>
                      <a:gd name="T8" fmla="*/ 0 w 430"/>
                      <a:gd name="T9" fmla="*/ 164 h 379"/>
                      <a:gd name="T10" fmla="*/ 0 w 430"/>
                      <a:gd name="T11" fmla="*/ 355 h 379"/>
                      <a:gd name="T12" fmla="*/ 23 w 430"/>
                      <a:gd name="T13" fmla="*/ 378 h 379"/>
                      <a:gd name="T14" fmla="*/ 46 w 430"/>
                      <a:gd name="T15" fmla="*/ 378 h 379"/>
                      <a:gd name="T16" fmla="*/ 69 w 430"/>
                      <a:gd name="T17" fmla="*/ 355 h 379"/>
                      <a:gd name="T18" fmla="*/ 69 w 430"/>
                      <a:gd name="T19" fmla="*/ 332 h 379"/>
                      <a:gd name="T20" fmla="*/ 356 w 430"/>
                      <a:gd name="T21" fmla="*/ 332 h 379"/>
                      <a:gd name="T22" fmla="*/ 356 w 430"/>
                      <a:gd name="T23" fmla="*/ 355 h 379"/>
                      <a:gd name="T24" fmla="*/ 378 w 430"/>
                      <a:gd name="T25" fmla="*/ 378 h 379"/>
                      <a:gd name="T26" fmla="*/ 406 w 430"/>
                      <a:gd name="T27" fmla="*/ 378 h 379"/>
                      <a:gd name="T28" fmla="*/ 429 w 430"/>
                      <a:gd name="T29" fmla="*/ 355 h 379"/>
                      <a:gd name="T30" fmla="*/ 429 w 430"/>
                      <a:gd name="T31" fmla="*/ 164 h 379"/>
                      <a:gd name="T32" fmla="*/ 378 w 430"/>
                      <a:gd name="T33" fmla="*/ 22 h 379"/>
                      <a:gd name="T34" fmla="*/ 82 w 430"/>
                      <a:gd name="T35" fmla="*/ 259 h 379"/>
                      <a:gd name="T36" fmla="*/ 46 w 430"/>
                      <a:gd name="T37" fmla="*/ 223 h 379"/>
                      <a:gd name="T38" fmla="*/ 82 w 430"/>
                      <a:gd name="T39" fmla="*/ 186 h 379"/>
                      <a:gd name="T40" fmla="*/ 119 w 430"/>
                      <a:gd name="T41" fmla="*/ 223 h 379"/>
                      <a:gd name="T42" fmla="*/ 82 w 430"/>
                      <a:gd name="T43" fmla="*/ 259 h 379"/>
                      <a:gd name="T44" fmla="*/ 346 w 430"/>
                      <a:gd name="T45" fmla="*/ 259 h 379"/>
                      <a:gd name="T46" fmla="*/ 310 w 430"/>
                      <a:gd name="T47" fmla="*/ 223 h 379"/>
                      <a:gd name="T48" fmla="*/ 346 w 430"/>
                      <a:gd name="T49" fmla="*/ 186 h 379"/>
                      <a:gd name="T50" fmla="*/ 378 w 430"/>
                      <a:gd name="T51" fmla="*/ 223 h 379"/>
                      <a:gd name="T52" fmla="*/ 346 w 430"/>
                      <a:gd name="T53" fmla="*/ 259 h 379"/>
                      <a:gd name="T54" fmla="*/ 46 w 430"/>
                      <a:gd name="T55" fmla="*/ 141 h 379"/>
                      <a:gd name="T56" fmla="*/ 82 w 430"/>
                      <a:gd name="T57" fmla="*/ 31 h 379"/>
                      <a:gd name="T58" fmla="*/ 346 w 430"/>
                      <a:gd name="T59" fmla="*/ 31 h 379"/>
                      <a:gd name="T60" fmla="*/ 378 w 430"/>
                      <a:gd name="T61" fmla="*/ 141 h 379"/>
                      <a:gd name="T62" fmla="*/ 46 w 430"/>
                      <a:gd name="T63" fmla="*/ 141 h 3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430" h="379">
                        <a:moveTo>
                          <a:pt x="378" y="22"/>
                        </a:moveTo>
                        <a:cubicBezTo>
                          <a:pt x="374" y="9"/>
                          <a:pt x="360" y="0"/>
                          <a:pt x="346" y="0"/>
                        </a:cubicBezTo>
                        <a:lnTo>
                          <a:pt x="82" y="0"/>
                        </a:lnTo>
                        <a:cubicBezTo>
                          <a:pt x="64" y="0"/>
                          <a:pt x="55" y="9"/>
                          <a:pt x="50" y="22"/>
                        </a:cubicBezTo>
                        <a:lnTo>
                          <a:pt x="0" y="164"/>
                        </a:lnTo>
                        <a:lnTo>
                          <a:pt x="0" y="355"/>
                        </a:lnTo>
                        <a:cubicBezTo>
                          <a:pt x="0" y="369"/>
                          <a:pt x="9" y="378"/>
                          <a:pt x="23" y="378"/>
                        </a:cubicBezTo>
                        <a:lnTo>
                          <a:pt x="46" y="378"/>
                        </a:lnTo>
                        <a:cubicBezTo>
                          <a:pt x="59" y="378"/>
                          <a:pt x="69" y="369"/>
                          <a:pt x="69" y="355"/>
                        </a:cubicBezTo>
                        <a:lnTo>
                          <a:pt x="69" y="332"/>
                        </a:lnTo>
                        <a:lnTo>
                          <a:pt x="356" y="332"/>
                        </a:lnTo>
                        <a:lnTo>
                          <a:pt x="356" y="355"/>
                        </a:lnTo>
                        <a:cubicBezTo>
                          <a:pt x="356" y="369"/>
                          <a:pt x="365" y="378"/>
                          <a:pt x="378" y="378"/>
                        </a:cubicBezTo>
                        <a:lnTo>
                          <a:pt x="406" y="378"/>
                        </a:lnTo>
                        <a:cubicBezTo>
                          <a:pt x="419" y="378"/>
                          <a:pt x="429" y="369"/>
                          <a:pt x="429" y="355"/>
                        </a:cubicBezTo>
                        <a:lnTo>
                          <a:pt x="429" y="164"/>
                        </a:lnTo>
                        <a:lnTo>
                          <a:pt x="378" y="22"/>
                        </a:lnTo>
                        <a:close/>
                        <a:moveTo>
                          <a:pt x="82" y="259"/>
                        </a:moveTo>
                        <a:cubicBezTo>
                          <a:pt x="64" y="259"/>
                          <a:pt x="46" y="241"/>
                          <a:pt x="46" y="223"/>
                        </a:cubicBezTo>
                        <a:cubicBezTo>
                          <a:pt x="46" y="205"/>
                          <a:pt x="64" y="186"/>
                          <a:pt x="82" y="186"/>
                        </a:cubicBezTo>
                        <a:cubicBezTo>
                          <a:pt x="100" y="186"/>
                          <a:pt x="119" y="205"/>
                          <a:pt x="119" y="223"/>
                        </a:cubicBezTo>
                        <a:cubicBezTo>
                          <a:pt x="119" y="241"/>
                          <a:pt x="100" y="259"/>
                          <a:pt x="82" y="259"/>
                        </a:cubicBezTo>
                        <a:close/>
                        <a:moveTo>
                          <a:pt x="346" y="259"/>
                        </a:moveTo>
                        <a:cubicBezTo>
                          <a:pt x="324" y="259"/>
                          <a:pt x="310" y="241"/>
                          <a:pt x="310" y="223"/>
                        </a:cubicBezTo>
                        <a:cubicBezTo>
                          <a:pt x="310" y="205"/>
                          <a:pt x="326" y="186"/>
                          <a:pt x="346" y="186"/>
                        </a:cubicBezTo>
                        <a:cubicBezTo>
                          <a:pt x="367" y="186"/>
                          <a:pt x="378" y="205"/>
                          <a:pt x="378" y="223"/>
                        </a:cubicBezTo>
                        <a:cubicBezTo>
                          <a:pt x="378" y="241"/>
                          <a:pt x="365" y="259"/>
                          <a:pt x="346" y="259"/>
                        </a:cubicBezTo>
                        <a:close/>
                        <a:moveTo>
                          <a:pt x="46" y="141"/>
                        </a:moveTo>
                        <a:lnTo>
                          <a:pt x="82" y="31"/>
                        </a:lnTo>
                        <a:lnTo>
                          <a:pt x="346" y="31"/>
                        </a:lnTo>
                        <a:lnTo>
                          <a:pt x="378" y="141"/>
                        </a:lnTo>
                        <a:lnTo>
                          <a:pt x="46" y="141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93" name="Freeform 91">
                    <a:extLst>
                      <a:ext uri="{FF2B5EF4-FFF2-40B4-BE49-F238E27FC236}">
                        <a16:creationId xmlns:a16="http://schemas.microsoft.com/office/drawing/2014/main" id="{3443C81D-856E-487B-A8AE-672B587775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50915" y="3275608"/>
                    <a:ext cx="104526" cy="91726"/>
                  </a:xfrm>
                  <a:custGeom>
                    <a:avLst/>
                    <a:gdLst>
                      <a:gd name="T0" fmla="*/ 378 w 430"/>
                      <a:gd name="T1" fmla="*/ 22 h 379"/>
                      <a:gd name="T2" fmla="*/ 346 w 430"/>
                      <a:gd name="T3" fmla="*/ 0 h 379"/>
                      <a:gd name="T4" fmla="*/ 82 w 430"/>
                      <a:gd name="T5" fmla="*/ 0 h 379"/>
                      <a:gd name="T6" fmla="*/ 50 w 430"/>
                      <a:gd name="T7" fmla="*/ 22 h 379"/>
                      <a:gd name="T8" fmla="*/ 0 w 430"/>
                      <a:gd name="T9" fmla="*/ 164 h 379"/>
                      <a:gd name="T10" fmla="*/ 0 w 430"/>
                      <a:gd name="T11" fmla="*/ 355 h 379"/>
                      <a:gd name="T12" fmla="*/ 23 w 430"/>
                      <a:gd name="T13" fmla="*/ 378 h 379"/>
                      <a:gd name="T14" fmla="*/ 46 w 430"/>
                      <a:gd name="T15" fmla="*/ 378 h 379"/>
                      <a:gd name="T16" fmla="*/ 69 w 430"/>
                      <a:gd name="T17" fmla="*/ 355 h 379"/>
                      <a:gd name="T18" fmla="*/ 69 w 430"/>
                      <a:gd name="T19" fmla="*/ 332 h 379"/>
                      <a:gd name="T20" fmla="*/ 356 w 430"/>
                      <a:gd name="T21" fmla="*/ 332 h 379"/>
                      <a:gd name="T22" fmla="*/ 356 w 430"/>
                      <a:gd name="T23" fmla="*/ 355 h 379"/>
                      <a:gd name="T24" fmla="*/ 378 w 430"/>
                      <a:gd name="T25" fmla="*/ 378 h 379"/>
                      <a:gd name="T26" fmla="*/ 406 w 430"/>
                      <a:gd name="T27" fmla="*/ 378 h 379"/>
                      <a:gd name="T28" fmla="*/ 429 w 430"/>
                      <a:gd name="T29" fmla="*/ 355 h 379"/>
                      <a:gd name="T30" fmla="*/ 429 w 430"/>
                      <a:gd name="T31" fmla="*/ 164 h 379"/>
                      <a:gd name="T32" fmla="*/ 378 w 430"/>
                      <a:gd name="T33" fmla="*/ 22 h 379"/>
                      <a:gd name="T34" fmla="*/ 82 w 430"/>
                      <a:gd name="T35" fmla="*/ 259 h 379"/>
                      <a:gd name="T36" fmla="*/ 46 w 430"/>
                      <a:gd name="T37" fmla="*/ 223 h 379"/>
                      <a:gd name="T38" fmla="*/ 82 w 430"/>
                      <a:gd name="T39" fmla="*/ 186 h 379"/>
                      <a:gd name="T40" fmla="*/ 119 w 430"/>
                      <a:gd name="T41" fmla="*/ 223 h 379"/>
                      <a:gd name="T42" fmla="*/ 82 w 430"/>
                      <a:gd name="T43" fmla="*/ 259 h 379"/>
                      <a:gd name="T44" fmla="*/ 346 w 430"/>
                      <a:gd name="T45" fmla="*/ 259 h 379"/>
                      <a:gd name="T46" fmla="*/ 310 w 430"/>
                      <a:gd name="T47" fmla="*/ 223 h 379"/>
                      <a:gd name="T48" fmla="*/ 346 w 430"/>
                      <a:gd name="T49" fmla="*/ 186 h 379"/>
                      <a:gd name="T50" fmla="*/ 378 w 430"/>
                      <a:gd name="T51" fmla="*/ 223 h 379"/>
                      <a:gd name="T52" fmla="*/ 346 w 430"/>
                      <a:gd name="T53" fmla="*/ 259 h 379"/>
                      <a:gd name="T54" fmla="*/ 46 w 430"/>
                      <a:gd name="T55" fmla="*/ 141 h 379"/>
                      <a:gd name="T56" fmla="*/ 82 w 430"/>
                      <a:gd name="T57" fmla="*/ 31 h 379"/>
                      <a:gd name="T58" fmla="*/ 346 w 430"/>
                      <a:gd name="T59" fmla="*/ 31 h 379"/>
                      <a:gd name="T60" fmla="*/ 378 w 430"/>
                      <a:gd name="T61" fmla="*/ 141 h 379"/>
                      <a:gd name="T62" fmla="*/ 46 w 430"/>
                      <a:gd name="T63" fmla="*/ 141 h 3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430" h="379">
                        <a:moveTo>
                          <a:pt x="378" y="22"/>
                        </a:moveTo>
                        <a:cubicBezTo>
                          <a:pt x="374" y="9"/>
                          <a:pt x="360" y="0"/>
                          <a:pt x="346" y="0"/>
                        </a:cubicBezTo>
                        <a:lnTo>
                          <a:pt x="82" y="0"/>
                        </a:lnTo>
                        <a:cubicBezTo>
                          <a:pt x="64" y="0"/>
                          <a:pt x="55" y="9"/>
                          <a:pt x="50" y="22"/>
                        </a:cubicBezTo>
                        <a:lnTo>
                          <a:pt x="0" y="164"/>
                        </a:lnTo>
                        <a:lnTo>
                          <a:pt x="0" y="355"/>
                        </a:lnTo>
                        <a:cubicBezTo>
                          <a:pt x="0" y="369"/>
                          <a:pt x="9" y="378"/>
                          <a:pt x="23" y="378"/>
                        </a:cubicBezTo>
                        <a:lnTo>
                          <a:pt x="46" y="378"/>
                        </a:lnTo>
                        <a:cubicBezTo>
                          <a:pt x="59" y="378"/>
                          <a:pt x="69" y="369"/>
                          <a:pt x="69" y="355"/>
                        </a:cubicBezTo>
                        <a:lnTo>
                          <a:pt x="69" y="332"/>
                        </a:lnTo>
                        <a:lnTo>
                          <a:pt x="356" y="332"/>
                        </a:lnTo>
                        <a:lnTo>
                          <a:pt x="356" y="355"/>
                        </a:lnTo>
                        <a:cubicBezTo>
                          <a:pt x="356" y="369"/>
                          <a:pt x="365" y="378"/>
                          <a:pt x="378" y="378"/>
                        </a:cubicBezTo>
                        <a:lnTo>
                          <a:pt x="406" y="378"/>
                        </a:lnTo>
                        <a:cubicBezTo>
                          <a:pt x="419" y="378"/>
                          <a:pt x="429" y="369"/>
                          <a:pt x="429" y="355"/>
                        </a:cubicBezTo>
                        <a:lnTo>
                          <a:pt x="429" y="164"/>
                        </a:lnTo>
                        <a:lnTo>
                          <a:pt x="378" y="22"/>
                        </a:lnTo>
                        <a:close/>
                        <a:moveTo>
                          <a:pt x="82" y="259"/>
                        </a:moveTo>
                        <a:cubicBezTo>
                          <a:pt x="64" y="259"/>
                          <a:pt x="46" y="241"/>
                          <a:pt x="46" y="223"/>
                        </a:cubicBezTo>
                        <a:cubicBezTo>
                          <a:pt x="46" y="205"/>
                          <a:pt x="64" y="186"/>
                          <a:pt x="82" y="186"/>
                        </a:cubicBezTo>
                        <a:cubicBezTo>
                          <a:pt x="100" y="186"/>
                          <a:pt x="119" y="205"/>
                          <a:pt x="119" y="223"/>
                        </a:cubicBezTo>
                        <a:cubicBezTo>
                          <a:pt x="119" y="241"/>
                          <a:pt x="100" y="259"/>
                          <a:pt x="82" y="259"/>
                        </a:cubicBezTo>
                        <a:close/>
                        <a:moveTo>
                          <a:pt x="346" y="259"/>
                        </a:moveTo>
                        <a:cubicBezTo>
                          <a:pt x="324" y="259"/>
                          <a:pt x="310" y="241"/>
                          <a:pt x="310" y="223"/>
                        </a:cubicBezTo>
                        <a:cubicBezTo>
                          <a:pt x="310" y="205"/>
                          <a:pt x="326" y="186"/>
                          <a:pt x="346" y="186"/>
                        </a:cubicBezTo>
                        <a:cubicBezTo>
                          <a:pt x="367" y="186"/>
                          <a:pt x="378" y="205"/>
                          <a:pt x="378" y="223"/>
                        </a:cubicBezTo>
                        <a:cubicBezTo>
                          <a:pt x="378" y="241"/>
                          <a:pt x="365" y="259"/>
                          <a:pt x="346" y="259"/>
                        </a:cubicBezTo>
                        <a:close/>
                        <a:moveTo>
                          <a:pt x="46" y="141"/>
                        </a:moveTo>
                        <a:lnTo>
                          <a:pt x="82" y="31"/>
                        </a:lnTo>
                        <a:lnTo>
                          <a:pt x="346" y="31"/>
                        </a:lnTo>
                        <a:lnTo>
                          <a:pt x="378" y="141"/>
                        </a:lnTo>
                        <a:lnTo>
                          <a:pt x="46" y="141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rgbClr val="00B0F0"/>
                    </a:solidFill>
                  </a:ln>
                  <a:effectLst/>
                </p:spPr>
                <p:txBody>
                  <a:bodyPr wrap="none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9C66BD97-F0AE-49F8-A6FA-446AAB4E451F}"/>
                    </a:ext>
                  </a:extLst>
                </p:cNvPr>
                <p:cNvSpPr/>
                <p:nvPr/>
              </p:nvSpPr>
              <p:spPr>
                <a:xfrm>
                  <a:off x="2050853" y="3975394"/>
                  <a:ext cx="168910" cy="16891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67EE22C8-E108-458E-80F6-F32AE2A0B931}"/>
                    </a:ext>
                  </a:extLst>
                </p:cNvPr>
                <p:cNvSpPr/>
                <p:nvPr/>
              </p:nvSpPr>
              <p:spPr>
                <a:xfrm>
                  <a:off x="2459595" y="3825043"/>
                  <a:ext cx="183345" cy="17483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2FF72D28-33A0-4D84-93D1-9EED3056F541}"/>
                    </a:ext>
                  </a:extLst>
                </p:cNvPr>
                <p:cNvSpPr/>
                <p:nvPr/>
              </p:nvSpPr>
              <p:spPr>
                <a:xfrm>
                  <a:off x="2126430" y="4015290"/>
                  <a:ext cx="168910" cy="16891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3" name="Gerader Verbinder 82">
                <a:extLst>
                  <a:ext uri="{FF2B5EF4-FFF2-40B4-BE49-F238E27FC236}">
                    <a16:creationId xmlns:a16="http://schemas.microsoft.com/office/drawing/2014/main" id="{2B04FD2D-494C-4DAC-96D6-7905ADA0BA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17892" y="2983224"/>
                <a:ext cx="118368" cy="6248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7F86D464-65CF-415B-BD42-ACBCA98C71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78793" y="2983224"/>
                <a:ext cx="118368" cy="6248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FC074DDC-38AA-4F71-8FAB-8D7D3040AC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78793" y="3243643"/>
                <a:ext cx="118368" cy="6248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C81EBEEB-7FE4-4AE3-B32C-CCB8D434DB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17892" y="3248980"/>
                <a:ext cx="118368" cy="6248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1143A689-59FA-4A5F-97F5-0B646562FFFC}"/>
                </a:ext>
              </a:extLst>
            </p:cNvPr>
            <p:cNvCxnSpPr/>
            <p:nvPr/>
          </p:nvCxnSpPr>
          <p:spPr>
            <a:xfrm>
              <a:off x="10128448" y="3177981"/>
              <a:ext cx="180020" cy="96904"/>
            </a:xfrm>
            <a:prstGeom prst="line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30D51F1F-D72E-4F1A-AC04-3396AEF5B55C}"/>
              </a:ext>
            </a:extLst>
          </p:cNvPr>
          <p:cNvCxnSpPr>
            <a:cxnSpLocks/>
          </p:cNvCxnSpPr>
          <p:nvPr/>
        </p:nvCxnSpPr>
        <p:spPr>
          <a:xfrm>
            <a:off x="767407" y="2024844"/>
            <a:ext cx="106931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Tabelle 103">
            <a:extLst>
              <a:ext uri="{FF2B5EF4-FFF2-40B4-BE49-F238E27FC236}">
                <a16:creationId xmlns:a16="http://schemas.microsoft.com/office/drawing/2014/main" id="{844E6986-8573-4AE4-8AB1-81BD10907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278235"/>
              </p:ext>
            </p:extLst>
          </p:nvPr>
        </p:nvGraphicFramePr>
        <p:xfrm>
          <a:off x="767407" y="3441472"/>
          <a:ext cx="10657185" cy="18576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4144571437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89840587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77555391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937674897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338978626"/>
                    </a:ext>
                  </a:extLst>
                </a:gridCol>
                <a:gridCol w="1571183">
                  <a:extLst>
                    <a:ext uri="{9D8B030D-6E8A-4147-A177-3AD203B41FA5}">
                      <a16:colId xmlns:a16="http://schemas.microsoft.com/office/drawing/2014/main" val="805447822"/>
                    </a:ext>
                  </a:extLst>
                </a:gridCol>
                <a:gridCol w="1489158">
                  <a:extLst>
                    <a:ext uri="{9D8B030D-6E8A-4147-A177-3AD203B41FA5}">
                      <a16:colId xmlns:a16="http://schemas.microsoft.com/office/drawing/2014/main" val="2575681025"/>
                    </a:ext>
                  </a:extLst>
                </a:gridCol>
              </a:tblGrid>
              <a:tr h="1857617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RGB image as input</a:t>
                      </a:r>
                    </a:p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2D bounding boxes calculation with CNN</a:t>
                      </a:r>
                    </a:p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Background subtraction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Silhouette extraction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Tangent calculation with vanishing points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3D bounding box calculation with intersection of tangents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Direction calculation and box refinements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500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422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Detect 2D bounding boxes and calculate convex hull within bounding boxes</a:t>
            </a:r>
          </a:p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Dataset with high quality annotations is needed</a:t>
            </a:r>
          </a:p>
          <a:p>
            <a:pPr marL="0" indent="0">
              <a:buNone/>
            </a:pPr>
            <a:r>
              <a:rPr lang="en-US" b="1" dirty="0"/>
              <a:t>Solution: </a:t>
            </a:r>
            <a:r>
              <a:rPr lang="en-US" dirty="0"/>
              <a:t>Training different CNNs with different datasets in </a:t>
            </a:r>
            <a:r>
              <a:rPr lang="en-US" dirty="0" err="1"/>
              <a:t>TensorBox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3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AEF1475-FB42-4D6B-979C-15A96518AA59}"/>
              </a:ext>
            </a:extLst>
          </p:cNvPr>
          <p:cNvGrpSpPr/>
          <p:nvPr/>
        </p:nvGrpSpPr>
        <p:grpSpPr>
          <a:xfrm>
            <a:off x="914400" y="3248980"/>
            <a:ext cx="3921460" cy="2556399"/>
            <a:chOff x="914400" y="2708920"/>
            <a:chExt cx="3921460" cy="255639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673A958A-E763-4603-A09E-7D185E9DF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708920"/>
              <a:ext cx="1113148" cy="1096283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C5D6B45-72AF-4E2F-A282-48E1F8770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7548" y="2708920"/>
              <a:ext cx="1118657" cy="109628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A9EF078-191D-43A6-B031-701B5D7E2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5411" y="2708920"/>
              <a:ext cx="1690449" cy="1131741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717050C-1BFD-4C75-918F-9273B46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" y="3789040"/>
              <a:ext cx="1381125" cy="100012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55F3FBBF-8800-4961-B1DE-18150C58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5525" y="3789040"/>
              <a:ext cx="1314703" cy="100307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35421FFA-AC02-44B8-BE8B-4C499A57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0228" y="3789040"/>
              <a:ext cx="1225632" cy="100375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B6F7D92-39CC-4050-95F0-8397B2ACCA26}"/>
                </a:ext>
              </a:extLst>
            </p:cNvPr>
            <p:cNvSpPr txBox="1"/>
            <p:nvPr/>
          </p:nvSpPr>
          <p:spPr>
            <a:xfrm>
              <a:off x="1975528" y="4865209"/>
              <a:ext cx="16484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BoxCars116K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8133986-75B9-4F76-80D4-6CFF2392F41A}"/>
              </a:ext>
            </a:extLst>
          </p:cNvPr>
          <p:cNvGrpSpPr/>
          <p:nvPr/>
        </p:nvGrpSpPr>
        <p:grpSpPr>
          <a:xfrm>
            <a:off x="6443703" y="3253720"/>
            <a:ext cx="4819701" cy="2439768"/>
            <a:chOff x="5842033" y="3248444"/>
            <a:chExt cx="4819701" cy="2439768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AA3728F-A35D-4E6C-BEDD-80CB7CA42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3972" y="3248980"/>
              <a:ext cx="1613046" cy="926802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C447A7E9-6CC6-4B07-917A-01191C624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0850" y="3248980"/>
              <a:ext cx="1637669" cy="92680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BEE214B-B1B0-4F31-A91D-C21451228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78519" y="3248444"/>
              <a:ext cx="1583215" cy="927338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57481BB-98A5-482C-95E8-81D5F3421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2033" y="4175782"/>
              <a:ext cx="1598817" cy="952757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E90B8DE1-12B1-4788-83E1-C4CB2C68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0850" y="4175782"/>
              <a:ext cx="1637669" cy="953770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880E865-F859-4F53-BCE8-952653658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-1" r="1725"/>
            <a:stretch/>
          </p:blipFill>
          <p:spPr>
            <a:xfrm>
              <a:off x="9078519" y="4171487"/>
              <a:ext cx="1583215" cy="957052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863BE6F-00DB-4CEB-80DD-A66B3250BAA7}"/>
                </a:ext>
              </a:extLst>
            </p:cNvPr>
            <p:cNvSpPr txBox="1"/>
            <p:nvPr/>
          </p:nvSpPr>
          <p:spPr>
            <a:xfrm>
              <a:off x="7608168" y="5288102"/>
              <a:ext cx="1138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COD20K</a:t>
              </a:r>
            </a:p>
          </p:txBody>
        </p:sp>
      </p:grp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E4B550AE-7177-4EFB-A4A1-68F5BE3E5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E34853B3-DCDF-4FA1-A992-3B5F22FD9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0FFCE7-1EA9-489A-A9F4-4AF31AE0494E}"/>
              </a:ext>
            </a:extLst>
          </p:cNvPr>
          <p:cNvSpPr txBox="1"/>
          <p:nvPr/>
        </p:nvSpPr>
        <p:spPr>
          <a:xfrm>
            <a:off x="875420" y="5876808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J. </a:t>
            </a:r>
            <a:r>
              <a:rPr lang="en-US" sz="1200" dirty="0" err="1"/>
              <a:t>Sochor</a:t>
            </a:r>
            <a:r>
              <a:rPr lang="en-US" sz="1200" dirty="0"/>
              <a:t>, J. </a:t>
            </a:r>
            <a:r>
              <a:rPr lang="en-US" sz="1200" dirty="0" err="1"/>
              <a:t>pahel</a:t>
            </a:r>
            <a:r>
              <a:rPr lang="en-US" sz="1200" dirty="0"/>
              <a:t>, and A. </a:t>
            </a:r>
            <a:r>
              <a:rPr lang="en-US" sz="1200" dirty="0" err="1"/>
              <a:t>Herout</a:t>
            </a:r>
            <a:r>
              <a:rPr lang="en-US" sz="1200" dirty="0"/>
              <a:t>, “Boxcars: Improving vehicle fine-grained recognition using 3d bounding boxes in traffic surveillance,” 2017.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EFF7730-C322-4B2B-BDC3-E63E846AA5A7}"/>
              </a:ext>
            </a:extLst>
          </p:cNvPr>
          <p:cNvSpPr txBox="1"/>
          <p:nvPr/>
        </p:nvSpPr>
        <p:spPr>
          <a:xfrm>
            <a:off x="6443702" y="5876808"/>
            <a:ext cx="48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J. Roman, H. Adam, D. </a:t>
            </a:r>
            <a:r>
              <a:rPr lang="en-US" sz="1200" dirty="0" err="1"/>
              <a:t>Markta</a:t>
            </a:r>
            <a:r>
              <a:rPr lang="en-US" sz="1200" dirty="0"/>
              <a:t>, and Z. Pavel, “Real-time pose estimation piggybacked on object detection,” in ICCV, 2015.</a:t>
            </a:r>
          </a:p>
        </p:txBody>
      </p:sp>
    </p:spTree>
    <p:extLst>
      <p:ext uri="{BB962C8B-B14F-4D97-AF65-F5344CB8AC3E}">
        <p14:creationId xmlns:p14="http://schemas.microsoft.com/office/powerpoint/2010/main" val="970168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3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A022664-A7E8-49BE-AFD1-DA2F17FFE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11875"/>
              </p:ext>
            </p:extLst>
          </p:nvPr>
        </p:nvGraphicFramePr>
        <p:xfrm>
          <a:off x="2383449" y="2728073"/>
          <a:ext cx="7425101" cy="219456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548897">
                  <a:extLst>
                    <a:ext uri="{9D8B030D-6E8A-4147-A177-3AD203B41FA5}">
                      <a16:colId xmlns:a16="http://schemas.microsoft.com/office/drawing/2014/main" val="781068770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11958675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504668735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2234959488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2602256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BoxCars116K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COD20K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Inception</a:t>
                      </a:r>
                    </a:p>
                    <a:p>
                      <a:pPr algn="ctr"/>
                      <a:r>
                        <a:rPr lang="en-US" dirty="0"/>
                        <a:t>V1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Inception</a:t>
                      </a:r>
                    </a:p>
                    <a:p>
                      <a:pPr algn="ctr"/>
                      <a:r>
                        <a:rPr lang="en-US" dirty="0"/>
                        <a:t>V1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ResNet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101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820205"/>
                  </a:ext>
                </a:extLst>
              </a:tr>
              <a:tr h="198503">
                <a:tc>
                  <a:txBody>
                    <a:bodyPr/>
                    <a:lstStyle/>
                    <a:p>
                      <a:r>
                        <a:rPr lang="en-US" dirty="0"/>
                        <a:t>W x H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224x224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224x224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864x480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864x480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8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430487"/>
                  </a:ext>
                </a:extLst>
              </a:tr>
            </a:tbl>
          </a:graphicData>
        </a:graphic>
      </p:graphicFrame>
      <p:sp>
        <p:nvSpPr>
          <p:cNvPr id="9" name="Textplatzhalter 7">
            <a:extLst>
              <a:ext uri="{FF2B5EF4-FFF2-40B4-BE49-F238E27FC236}">
                <a16:creationId xmlns:a16="http://schemas.microsoft.com/office/drawing/2014/main" id="{9C93CEDF-A51C-4E83-A17E-79F618EFF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6F5A9DF2-A77F-4B16-92C4-5F743DBF67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6E988A9-E2F2-4686-BA6D-2B364FA6338A}"/>
              </a:ext>
            </a:extLst>
          </p:cNvPr>
          <p:cNvSpPr txBox="1"/>
          <p:nvPr/>
        </p:nvSpPr>
        <p:spPr>
          <a:xfrm>
            <a:off x="1019436" y="523047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Probleme</a:t>
            </a:r>
            <a:r>
              <a:rPr lang="en-US" sz="1200" dirty="0"/>
              <a:t> </a:t>
            </a:r>
            <a:r>
              <a:rPr lang="en-US" sz="1200" dirty="0" err="1"/>
              <a:t>aus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https://github.com/TiFu/3D-Box-Presentations/issues/22</a:t>
            </a:r>
            <a:r>
              <a:rPr lang="en-US" sz="1200" dirty="0"/>
              <a:t> </a:t>
            </a:r>
            <a:r>
              <a:rPr lang="en-US" sz="1200"/>
              <a:t>kurz </a:t>
            </a:r>
            <a:r>
              <a:rPr lang="en-US" sz="1200" dirty="0" err="1"/>
              <a:t>aufzaehlen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159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ResNet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adding extra layers results in higher training error and higher</a:t>
            </a:r>
            <a:br>
              <a:rPr lang="en-US" dirty="0"/>
            </a:br>
            <a:r>
              <a:rPr lang="en-US" dirty="0"/>
              <a:t>validation error </a:t>
            </a:r>
            <a:r>
              <a:rPr lang="de-DE" dirty="0" err="1"/>
              <a:t>caused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vanishing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en-US" dirty="0"/>
          </a:p>
          <a:p>
            <a:r>
              <a:rPr lang="en-US" dirty="0"/>
              <a:t>shortcut connections are summed with the output of </a:t>
            </a:r>
            <a:br>
              <a:rPr lang="en-US" dirty="0"/>
            </a:br>
            <a:r>
              <a:rPr lang="en-US" dirty="0"/>
              <a:t>the convolution layers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Avoids vanishing gradients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And:</a:t>
            </a:r>
          </a:p>
          <a:p>
            <a:r>
              <a:rPr lang="en-US" dirty="0"/>
              <a:t>Already integrated in </a:t>
            </a:r>
            <a:r>
              <a:rPr lang="en-US" dirty="0" err="1"/>
              <a:t>TensorBox</a:t>
            </a:r>
            <a:endParaRPr lang="en-US" dirty="0"/>
          </a:p>
          <a:p>
            <a:r>
              <a:rPr lang="en-US" dirty="0"/>
              <a:t>Fast enough for the beginning with ~100ms on</a:t>
            </a:r>
            <a:br>
              <a:rPr lang="en-US" dirty="0"/>
            </a:br>
            <a:r>
              <a:rPr lang="en-US" dirty="0" err="1"/>
              <a:t>nvidia</a:t>
            </a:r>
            <a:r>
              <a:rPr lang="en-US" dirty="0"/>
              <a:t> GTX 960M 2GB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BB4AC2B-8C17-48A1-9598-7DBDA41D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268" y="1402999"/>
            <a:ext cx="2196244" cy="4260852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66D2957-11E7-414B-8087-4D2A222B65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6C1B6818-29BE-4542-96A9-CC2B4F463F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EFA659-0453-44E2-874A-500FE6A5F76C}"/>
              </a:ext>
            </a:extLst>
          </p:cNvPr>
          <p:cNvSpPr txBox="1"/>
          <p:nvPr/>
        </p:nvSpPr>
        <p:spPr>
          <a:xfrm>
            <a:off x="914400" y="6151620"/>
            <a:ext cx="1036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K. He, X. Zhang, S. Ren, and J. Sun, “Deep residual learning for image recognition,” </a:t>
            </a:r>
            <a:r>
              <a:rPr lang="en-US" sz="1200" dirty="0" err="1"/>
              <a:t>CoRR</a:t>
            </a:r>
            <a:r>
              <a:rPr lang="en-US" sz="1200" dirty="0"/>
              <a:t>, vol. abs/1512.03385, 2015. [Online]. Available: http://arxiv.org/abs/1512.03385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978628-F582-44E2-8534-A0C330170A26}"/>
              </a:ext>
            </a:extLst>
          </p:cNvPr>
          <p:cNvSpPr txBox="1"/>
          <p:nvPr/>
        </p:nvSpPr>
        <p:spPr>
          <a:xfrm>
            <a:off x="8070268" y="1097522"/>
            <a:ext cx="3207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Residual block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3641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TENSORBOX BESCHREIBEN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https://arxiv.org/pdf/1512.03385.pdf RESNET100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http://www.image-net.org/challenges/LSVRC/2013/slides/overfeat_ilsvrc2013.pdf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http://mdlai.com/2016/03/29/player-tracker/</a:t>
            </a:r>
            <a:r>
              <a:rPr lang="en-US" dirty="0"/>
              <a:t> 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4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26A074-5FE8-48E0-925F-CAA918898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56BB884B-556C-4C87-84A3-6B6FC16EC7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FD2E5E7-AE86-4BD3-837B-E7F9504E19BD}"/>
              </a:ext>
            </a:extLst>
          </p:cNvPr>
          <p:cNvSpPr txBox="1"/>
          <p:nvPr/>
        </p:nvSpPr>
        <p:spPr>
          <a:xfrm>
            <a:off x="914400" y="6151620"/>
            <a:ext cx="1036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R. Stewart and M. </a:t>
            </a:r>
            <a:r>
              <a:rPr lang="en-US" sz="1200" dirty="0" err="1"/>
              <a:t>Andriluka</a:t>
            </a:r>
            <a:r>
              <a:rPr lang="en-US" sz="1200" dirty="0"/>
              <a:t>, “End-to-end people detection in crowded scenes,” </a:t>
            </a:r>
            <a:r>
              <a:rPr lang="en-US" sz="1200" dirty="0" err="1"/>
              <a:t>CoRR</a:t>
            </a:r>
            <a:r>
              <a:rPr lang="en-US" sz="1200" dirty="0"/>
              <a:t>, vol. abs/1506.04878, 2015. [Online]. </a:t>
            </a:r>
          </a:p>
          <a:p>
            <a:r>
              <a:rPr lang="en-US" sz="1200" dirty="0"/>
              <a:t>Available: http://arxiv.org/abs/1506.04878</a:t>
            </a:r>
          </a:p>
        </p:txBody>
      </p:sp>
    </p:spTree>
    <p:extLst>
      <p:ext uri="{BB962C8B-B14F-4D97-AF65-F5344CB8AC3E}">
        <p14:creationId xmlns:p14="http://schemas.microsoft.com/office/powerpoint/2010/main" val="320300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5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8420976F-8A8F-461C-B21C-E73C849DB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2ED2357-8D68-4593-A6AF-621510E4DD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E054A7B-1AA6-4DAE-931B-D6126F82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5" y="1234435"/>
            <a:ext cx="5852172" cy="438912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9BB8203-319B-46F6-9928-6395430AD155}"/>
              </a:ext>
            </a:extLst>
          </p:cNvPr>
          <p:cNvSpPr txBox="1"/>
          <p:nvPr/>
        </p:nvSpPr>
        <p:spPr>
          <a:xfrm>
            <a:off x="405292" y="5623564"/>
            <a:ext cx="55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 with </a:t>
            </a:r>
            <a:r>
              <a:rPr lang="en-US" sz="2000" dirty="0" err="1"/>
              <a:t>ResNet</a:t>
            </a:r>
            <a:r>
              <a:rPr lang="en-US" sz="2000" dirty="0"/>
              <a:t> on COD20K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B27285-B09B-4522-82C0-3E79E271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15" t="24412" r="8450" b="50088"/>
          <a:stretch/>
        </p:blipFill>
        <p:spPr>
          <a:xfrm>
            <a:off x="6057020" y="1363059"/>
            <a:ext cx="5220580" cy="11658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21D0F27-62F8-46AB-9A48-8D3E6BB320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49" t="28049" r="14664" b="46452"/>
          <a:stretch/>
        </p:blipFill>
        <p:spPr>
          <a:xfrm>
            <a:off x="6057020" y="2765830"/>
            <a:ext cx="5216480" cy="11658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D2F684-7D3D-4B92-A4A2-C563A8EFAC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94" t="20963" r="20519" b="53537"/>
          <a:stretch/>
        </p:blipFill>
        <p:spPr>
          <a:xfrm>
            <a:off x="6057020" y="4076586"/>
            <a:ext cx="5216480" cy="116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1849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1056</Words>
  <Application>Microsoft Office PowerPoint</Application>
  <PresentationFormat>Breitbild</PresentationFormat>
  <Paragraphs>227</Paragraphs>
  <Slides>21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Calibri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3D Bounding Box Estimation</vt:lpstr>
      <vt:lpstr>PowerPoint-Präsentation</vt:lpstr>
      <vt:lpstr>1. Motivation</vt:lpstr>
      <vt:lpstr>1. Motivation</vt:lpstr>
      <vt:lpstr>2. 2D – Bounding Box</vt:lpstr>
      <vt:lpstr>2. 2D – Bounding Box</vt:lpstr>
      <vt:lpstr>2. 2D – Bounding Box</vt:lpstr>
      <vt:lpstr>2. 2D – Bounding Box</vt:lpstr>
      <vt:lpstr>2. 2D – Bounding Box</vt:lpstr>
      <vt:lpstr>2. 2D – Bounding Box</vt:lpstr>
      <vt:lpstr>3. 3D – Bounding Box</vt:lpstr>
      <vt:lpstr>3. 3D – Bounding Box</vt:lpstr>
      <vt:lpstr>3. 3D – Bounding Box</vt:lpstr>
      <vt:lpstr>3. 3D – Bounding Box</vt:lpstr>
      <vt:lpstr>3. 3D – Bounding Box</vt:lpstr>
      <vt:lpstr>PowerPoint-Präsentation</vt:lpstr>
      <vt:lpstr>4. Evaluation</vt:lpstr>
      <vt:lpstr>4. Evaluation</vt:lpstr>
      <vt:lpstr>5. Future Work</vt:lpstr>
      <vt:lpstr>Lessons Learned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1612</cp:revision>
  <dcterms:created xsi:type="dcterms:W3CDTF">2014-10-08T23:03:32Z</dcterms:created>
  <dcterms:modified xsi:type="dcterms:W3CDTF">2017-08-31T06:53:29Z</dcterms:modified>
</cp:coreProperties>
</file>